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1"/>
  </p:notesMasterIdLst>
  <p:handoutMasterIdLst>
    <p:handoutMasterId r:id="rId42"/>
  </p:handoutMasterIdLst>
  <p:sldIdLst>
    <p:sldId id="333" r:id="rId2"/>
    <p:sldId id="331" r:id="rId3"/>
    <p:sldId id="336" r:id="rId4"/>
    <p:sldId id="332" r:id="rId5"/>
    <p:sldId id="395" r:id="rId6"/>
    <p:sldId id="486" r:id="rId7"/>
    <p:sldId id="487" r:id="rId8"/>
    <p:sldId id="312" r:id="rId9"/>
    <p:sldId id="319" r:id="rId10"/>
    <p:sldId id="490" r:id="rId11"/>
    <p:sldId id="491" r:id="rId12"/>
    <p:sldId id="505" r:id="rId13"/>
    <p:sldId id="506" r:id="rId14"/>
    <p:sldId id="334" r:id="rId15"/>
    <p:sldId id="508" r:id="rId16"/>
    <p:sldId id="265" r:id="rId17"/>
    <p:sldId id="262" r:id="rId18"/>
    <p:sldId id="266" r:id="rId19"/>
    <p:sldId id="264" r:id="rId20"/>
    <p:sldId id="268" r:id="rId21"/>
    <p:sldId id="260" r:id="rId22"/>
    <p:sldId id="261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335" r:id="rId32"/>
    <p:sldId id="290" r:id="rId33"/>
    <p:sldId id="509" r:id="rId34"/>
    <p:sldId id="267" r:id="rId35"/>
    <p:sldId id="293" r:id="rId36"/>
    <p:sldId id="512" r:id="rId37"/>
    <p:sldId id="300" r:id="rId38"/>
    <p:sldId id="299" r:id="rId39"/>
    <p:sldId id="314" r:id="rId40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53" autoAdjust="0"/>
    <p:restoredTop sz="94660"/>
  </p:normalViewPr>
  <p:slideViewPr>
    <p:cSldViewPr>
      <p:cViewPr varScale="1">
        <p:scale>
          <a:sx n="69" d="100"/>
          <a:sy n="69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12/08/2014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B4D30-36A9-4CF5-AEFC-3A2B68D9A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481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12/08/2014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321FB-204B-45A3-864B-D7DE61AD8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0920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12/08/2014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0321FB-204B-45A3-864B-D7DE61AD8C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21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27D97-3951-47A0-AAFB-41C5D1B290F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01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C6E5542-9329-4BAE-BB9D-29A779ACC077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0725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/>
          </a:p>
        </p:txBody>
      </p:sp>
      <p:sp>
        <p:nvSpPr>
          <p:cNvPr id="30726" name="Header Placeholder 6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24DEB8-3F3C-491D-982B-214E6FA1AEB9}" type="datetime1">
              <a:rPr lang="vi-VN" smtClean="0"/>
              <a:t>31/05/2021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76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8FEDB-2EFB-428B-B674-8C08E35EC95A}" type="datetime1">
              <a:rPr lang="vi-VN" smtClean="0"/>
              <a:t>31/05/2021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0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3E233-81AD-44FC-ACF1-4B9DCCC4E9C0}" type="datetime1">
              <a:rPr lang="vi-VN" smtClean="0"/>
              <a:t>31/05/2021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26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87C49-1CFA-4C41-95FF-882D8FBCF8C1}" type="datetime1">
              <a:rPr lang="vi-VN" smtClean="0"/>
              <a:t>31/05/2021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18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EC504-79AE-49E6-AA5C-F611FF6C10FC}" type="datetime1">
              <a:rPr lang="vi-VN" smtClean="0"/>
              <a:t>31/05/2021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0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DD3BD-7EC6-455F-A9AE-2313D7F02D0B}" type="datetime1">
              <a:rPr lang="vi-VN" smtClean="0"/>
              <a:t>31/05/2021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64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EB3A4-5D84-46D2-AC27-48E5164A2D6A}" type="datetime1">
              <a:rPr lang="vi-VN" smtClean="0"/>
              <a:t>31/05/2021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8FA835-215A-4DF4-B102-32A039A91C25}" type="datetime1">
              <a:rPr lang="vi-VN" smtClean="0"/>
              <a:t>31/05/2021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6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12BEE1-B69D-4E83-8887-88A6D4105753}" type="datetime1">
              <a:rPr lang="vi-VN" smtClean="0"/>
              <a:t>31/05/2021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EC450A-FC4B-4FD4-8526-17AB65AB5F26}" type="datetime1">
              <a:rPr lang="vi-VN" smtClean="0"/>
              <a:t>31/05/2021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9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AB2BD4-7579-4803-83E2-3EC32D3707BA}" type="datetime1">
              <a:rPr lang="vi-VN" smtClean="0"/>
              <a:t>31/05/2021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4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2DC792-AFF9-4003-8A1F-CDAF8D095618}" type="datetime1">
              <a:rPr lang="vi-VN" smtClean="0"/>
              <a:t>31/05/2021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9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1ADD434D-F09D-45B9-B62D-DB517BFE1470}" type="datetime1">
              <a:rPr lang="vi-VN" smtClean="0"/>
              <a:t>31/05/2021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file:///D:\Tin%20TT\gadt09\Vd6-tracnghiemPP.ppt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hyperlink" Target="file:///D:\Tin%20TT\gadt09\vd_insert%20bieu%20do.xls" TargetMode="Externa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41.gif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N\Desktop\barfleur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00"/>
            <a:ext cx="548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C:\Users\VAN\Desktop\1550180ght15vkb4x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53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C:\Users\VAN\Desktop\481876qojaq5ujfk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62600"/>
            <a:ext cx="1485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C:\Users\VAN\Desktop\1550180ght15vkb4x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533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C:\Users\VAN\Desktop\481876qojaq5ujfk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562600"/>
            <a:ext cx="1485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C:\Users\VAN\Desktop\1550180ght15vkb4x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533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" descr="C:\Users\VAN\Desktop\1550180ght15vkb4x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209800"/>
            <a:ext cx="53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C:\Users\VAN\Desktop\1550180ght15vkb4x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191000"/>
            <a:ext cx="533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4" descr="C:\Users\VAN\Desktop\1550180ght15vkb4x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533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8" descr="C:\Users\VAN\Desktop\909398Barres_etoiles__14_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C:\Users\VAN\Desktop\909398Barres_etoiles__14_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8" descr="C:\Users\VAN\Desktop\909398Barres_etoiles__14_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8" descr="C:\Users\VAN\Desktop\909398Barres_etoiles__14_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8" descr="C:\Users\VAN\Desktop\909398Barres_etoiles__14_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381000" y="2286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ea typeface="+mj-ea"/>
                <a:cs typeface="Times New Roman" pitchFamily="18" charset="0"/>
              </a:rPr>
              <a:t>UBND TỈNH QUẢNG NINH</a:t>
            </a:r>
            <a:br>
              <a:rPr lang="en-US" sz="200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000" b="1" dirty="0">
                <a:latin typeface="Times New Roman" pitchFamily="18" charset="0"/>
                <a:ea typeface="+mj-ea"/>
                <a:cs typeface="Times New Roman" pitchFamily="18" charset="0"/>
              </a:rPr>
              <a:t>TRƯỜNG ĐẠI HỌC HẠ LONG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2895600" y="1141413"/>
            <a:ext cx="32766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 txBox="1">
            <a:spLocks/>
          </p:cNvSpPr>
          <p:nvPr/>
        </p:nvSpPr>
        <p:spPr>
          <a:xfrm>
            <a:off x="304800" y="914400"/>
            <a:ext cx="8610600" cy="12954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>
            <a:extrusionClr>
              <a:srgbClr val="FFC000"/>
            </a:extrusionClr>
          </a:sp3d>
        </p:spPr>
        <p:txBody>
          <a:bodyPr anchor="ctr"/>
          <a:lstStyle/>
          <a:p>
            <a:pPr algn="ctr">
              <a:defRPr/>
            </a:pPr>
            <a:r>
              <a:rPr lang="en-US" sz="40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CHƯƠNG 3</a:t>
            </a: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THAY ĐỔI CỠ CHỮ VÀ PHÔNG CHỮ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09600" y="17526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50000"/>
              </a:lnSpc>
              <a:defRPr/>
            </a:pPr>
            <a:r>
              <a:rPr lang="en-US" sz="4000" b="1" dirty="0">
                <a:latin typeface="Times New Roman" pitchFamily="18" charset="0"/>
                <a:ea typeface="+mj-ea"/>
                <a:cs typeface="Times New Roman" pitchFamily="18" charset="0"/>
              </a:rPr>
              <a:t>ỨNG DỤNG CNTT CƠ BẢN</a:t>
            </a:r>
          </a:p>
          <a:p>
            <a:pPr algn="ctr" fontAlgn="auto">
              <a:lnSpc>
                <a:spcPct val="150000"/>
              </a:lnSpc>
              <a:defRPr/>
            </a:pPr>
            <a:r>
              <a:rPr lang="en-US" sz="4000" b="1" dirty="0">
                <a:latin typeface="Times New Roman" pitchFamily="18" charset="0"/>
                <a:ea typeface="+mj-ea"/>
                <a:cs typeface="Times New Roman" pitchFamily="18" charset="0"/>
              </a:rPr>
              <a:t>THEO CHUẨN TC03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286000" y="4419600"/>
            <a:ext cx="6019800" cy="1143000"/>
          </a:xfrm>
          <a:prstGeom prst="rect">
            <a:avLst/>
          </a:prstGeom>
        </p:spPr>
        <p:txBody>
          <a:bodyPr anchor="ctr"/>
          <a:lstStyle/>
          <a:p>
            <a:pPr fontAlgn="auto">
              <a:lnSpc>
                <a:spcPct val="150000"/>
              </a:lnSpc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ThS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.Mai Thị Hoa Huệ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defRPr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Khoa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nghệ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tin</a:t>
            </a:r>
          </a:p>
          <a:p>
            <a:pPr fontAlgn="auto">
              <a:lnSpc>
                <a:spcPct val="150000"/>
              </a:lnSpc>
              <a:defRPr/>
            </a:pPr>
            <a:endParaRPr lang="en-US" sz="2400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64522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Tab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/>
              <a:t>Cách</a:t>
            </a:r>
            <a:r>
              <a:rPr lang="en-US" sz="2800" b="1" dirty="0"/>
              <a:t> </a:t>
            </a:r>
            <a:r>
              <a:rPr lang="en-US" sz="2800" b="1" dirty="0" err="1"/>
              <a:t>đặt</a:t>
            </a:r>
            <a:r>
              <a:rPr lang="en-US" sz="2800" b="1" dirty="0"/>
              <a:t> Tab</a:t>
            </a:r>
          </a:p>
          <a:p>
            <a:pPr marL="0" indent="0">
              <a:buNone/>
            </a:pPr>
            <a:endParaRPr lang="en-US" sz="2800" b="1" dirty="0"/>
          </a:p>
          <a:p>
            <a:pPr marL="393192" lvl="1" indent="0">
              <a:buNone/>
            </a:pPr>
            <a:endParaRPr lang="en-US" sz="2400" b="1" i="1"/>
          </a:p>
          <a:p>
            <a:pPr marL="393192" lvl="1" indent="0">
              <a:buNone/>
            </a:pPr>
            <a:r>
              <a:rPr lang="en-US" sz="2400" b="1" i="1"/>
              <a:t>Sử </a:t>
            </a:r>
            <a:r>
              <a:rPr lang="en-US" sz="2400" b="1" i="1" dirty="0" err="1"/>
              <a:t>dụng</a:t>
            </a:r>
            <a:r>
              <a:rPr lang="en-US" sz="2400" b="1" i="1" dirty="0"/>
              <a:t> </a:t>
            </a:r>
            <a:r>
              <a:rPr lang="en-US" sz="2400" b="1" i="1" dirty="0" err="1"/>
              <a:t>thước</a:t>
            </a:r>
            <a:r>
              <a:rPr lang="en-US" sz="2400" b="1" i="1" dirty="0"/>
              <a:t> </a:t>
            </a:r>
            <a:r>
              <a:rPr lang="en-US" sz="2400" b="1" i="1" dirty="0" err="1"/>
              <a:t>định</a:t>
            </a:r>
            <a:r>
              <a:rPr lang="en-US" sz="2400" b="1" i="1" dirty="0"/>
              <a:t> </a:t>
            </a:r>
            <a:r>
              <a:rPr lang="en-US" sz="2400" b="1" i="1" dirty="0" err="1"/>
              <a:t>vị</a:t>
            </a:r>
            <a:endParaRPr lang="en-US" sz="2400" b="1" i="1" dirty="0"/>
          </a:p>
          <a:p>
            <a:pPr lvl="1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trí</a:t>
            </a:r>
            <a:r>
              <a:rPr lang="en-US" sz="2400" dirty="0"/>
              <a:t> </a:t>
            </a:r>
            <a:r>
              <a:rPr lang="en-US" sz="2400" dirty="0" err="1"/>
              <a:t>muốn</a:t>
            </a:r>
            <a:r>
              <a:rPr lang="en-US" sz="2400" dirty="0"/>
              <a:t> </a:t>
            </a:r>
            <a:r>
              <a:rPr lang="en-US" sz="2400" dirty="0" err="1"/>
              <a:t>đặt</a:t>
            </a:r>
            <a:r>
              <a:rPr lang="en-US" sz="2400" dirty="0"/>
              <a:t> Tab.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nút</a:t>
            </a:r>
            <a:r>
              <a:rPr lang="en-US" sz="2400" dirty="0"/>
              <a:t> Tab Align </a:t>
            </a:r>
            <a:r>
              <a:rPr lang="en-US" sz="2400" dirty="0" err="1"/>
              <a:t>bên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 Tab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đặt</a:t>
            </a:r>
            <a:r>
              <a:rPr lang="en-US" sz="2400" dirty="0"/>
              <a:t>.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chuột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trí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đặt</a:t>
            </a:r>
            <a:r>
              <a:rPr lang="en-US" sz="2400" dirty="0"/>
              <a:t> Tab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, </a:t>
            </a:r>
            <a:r>
              <a:rPr lang="en-US" sz="2400" dirty="0" err="1"/>
              <a:t>lúc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dấu</a:t>
            </a:r>
            <a:r>
              <a:rPr lang="en-US" sz="2400" dirty="0"/>
              <a:t> Tab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endParaRPr lang="en-US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209800"/>
            <a:ext cx="7645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3415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Tab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638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/>
              <a:t>Hiệu</a:t>
            </a:r>
            <a:r>
              <a:rPr lang="en-US" sz="2800" b="1" dirty="0"/>
              <a:t> </a:t>
            </a:r>
            <a:r>
              <a:rPr lang="en-US" sz="2800" b="1" dirty="0" err="1"/>
              <a:t>chỉnh</a:t>
            </a:r>
            <a:r>
              <a:rPr lang="en-US" sz="2800" b="1" dirty="0"/>
              <a:t> Tab</a:t>
            </a:r>
          </a:p>
          <a:p>
            <a:pPr lvl="1">
              <a:buFont typeface="Wingdings" pitchFamily="2" charset="2"/>
              <a:buChar char="q"/>
            </a:pPr>
            <a:r>
              <a:rPr lang="en-US" sz="2600" dirty="0" err="1"/>
              <a:t>Chọn</a:t>
            </a:r>
            <a:r>
              <a:rPr lang="en-US" sz="2600" dirty="0"/>
              <a:t> </a:t>
            </a:r>
            <a:r>
              <a:rPr lang="en-US" sz="2600" dirty="0" err="1"/>
              <a:t>vị</a:t>
            </a:r>
            <a:r>
              <a:rPr lang="en-US" sz="2600" dirty="0"/>
              <a:t> </a:t>
            </a:r>
            <a:r>
              <a:rPr lang="en-US" sz="2600" dirty="0" err="1"/>
              <a:t>trí</a:t>
            </a:r>
            <a:r>
              <a:rPr lang="en-US" sz="2600" dirty="0"/>
              <a:t> </a:t>
            </a:r>
            <a:r>
              <a:rPr lang="en-US" sz="2600" dirty="0" err="1"/>
              <a:t>muốn</a:t>
            </a:r>
            <a:r>
              <a:rPr lang="en-US" sz="2600" dirty="0"/>
              <a:t> </a:t>
            </a:r>
            <a:r>
              <a:rPr lang="en-US" sz="2600" dirty="0" err="1"/>
              <a:t>đặt</a:t>
            </a:r>
            <a:endParaRPr lang="en-US" sz="2600" dirty="0"/>
          </a:p>
          <a:p>
            <a:pPr lvl="1">
              <a:buFont typeface="Wingdings" pitchFamily="2" charset="2"/>
              <a:buChar char="q"/>
            </a:pP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b="1" dirty="0"/>
              <a:t>Paragraph</a:t>
            </a:r>
            <a:r>
              <a:rPr lang="en-US" sz="2600" dirty="0"/>
              <a:t> -&gt;Tab </a:t>
            </a:r>
            <a:r>
              <a:rPr lang="en-US" sz="2600" dirty="0" err="1"/>
              <a:t>Hộp</a:t>
            </a:r>
            <a:r>
              <a:rPr lang="en-US" sz="2600" dirty="0"/>
              <a:t> </a:t>
            </a:r>
            <a:r>
              <a:rPr lang="en-US" sz="2600" dirty="0" err="1"/>
              <a:t>thoại</a:t>
            </a:r>
            <a:r>
              <a:rPr lang="en-US" sz="2600" dirty="0"/>
              <a:t> Tab </a:t>
            </a:r>
            <a:r>
              <a:rPr lang="en-US" sz="2600" dirty="0" err="1"/>
              <a:t>xuất</a:t>
            </a:r>
            <a:r>
              <a:rPr lang="en-US" sz="2600" dirty="0"/>
              <a:t> </a:t>
            </a:r>
            <a:r>
              <a:rPr lang="en-US" sz="2600" dirty="0" err="1"/>
              <a:t>hiện</a:t>
            </a:r>
            <a:r>
              <a:rPr lang="en-US" sz="2600" dirty="0"/>
              <a:t>:</a:t>
            </a:r>
          </a:p>
          <a:p>
            <a:pPr marL="1371600" lvl="2" indent="-457200">
              <a:buFont typeface="Courier New" pitchFamily="49" charset="0"/>
              <a:buChar char="o"/>
            </a:pPr>
            <a:r>
              <a:rPr lang="en-US" sz="2200" dirty="0"/>
              <a:t>Tab stop position: </a:t>
            </a:r>
            <a:r>
              <a:rPr lang="en-US" sz="2200" dirty="0" err="1"/>
              <a:t>Vị</a:t>
            </a:r>
            <a:r>
              <a:rPr lang="en-US" sz="2200" dirty="0"/>
              <a:t> </a:t>
            </a:r>
            <a:r>
              <a:rPr lang="en-US" sz="2200" dirty="0" err="1"/>
              <a:t>trí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Tab</a:t>
            </a:r>
          </a:p>
          <a:p>
            <a:pPr marL="1371600" lvl="2" indent="-457200">
              <a:buFont typeface="Courier New" pitchFamily="49" charset="0"/>
              <a:buChar char="o"/>
            </a:pPr>
            <a:r>
              <a:rPr lang="en-US" sz="2200" dirty="0"/>
              <a:t>Alignment: </a:t>
            </a:r>
            <a:r>
              <a:rPr lang="en-US" sz="2200" dirty="0" err="1"/>
              <a:t>Canh</a:t>
            </a:r>
            <a:r>
              <a:rPr lang="en-US" sz="2200" dirty="0"/>
              <a:t> </a:t>
            </a:r>
            <a:r>
              <a:rPr lang="en-US" sz="2200" dirty="0" err="1"/>
              <a:t>lề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Tab</a:t>
            </a:r>
          </a:p>
          <a:p>
            <a:pPr marL="1371600" lvl="2" indent="-457200">
              <a:buFont typeface="Courier New" pitchFamily="49" charset="0"/>
              <a:buChar char="o"/>
            </a:pPr>
            <a:r>
              <a:rPr lang="en-US" sz="2200" dirty="0"/>
              <a:t>Leader: </a:t>
            </a:r>
            <a:r>
              <a:rPr lang="en-US" sz="2200" dirty="0" err="1"/>
              <a:t>Chọn</a:t>
            </a:r>
            <a:r>
              <a:rPr lang="en-US" sz="2200" dirty="0"/>
              <a:t> </a:t>
            </a:r>
            <a:r>
              <a:rPr lang="en-US" sz="2200" dirty="0" err="1"/>
              <a:t>ký</a:t>
            </a:r>
            <a:r>
              <a:rPr lang="en-US" sz="2200" dirty="0"/>
              <a:t> </a:t>
            </a:r>
            <a:r>
              <a:rPr lang="en-US" sz="2200" dirty="0" err="1"/>
              <a:t>tự</a:t>
            </a:r>
            <a:r>
              <a:rPr lang="en-US" sz="2200" dirty="0"/>
              <a:t> </a:t>
            </a:r>
            <a:r>
              <a:rPr lang="en-US" sz="2200" dirty="0" err="1"/>
              <a:t>điền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chỗ</a:t>
            </a:r>
            <a:r>
              <a:rPr lang="en-US" sz="2200" dirty="0"/>
              <a:t> </a:t>
            </a:r>
            <a:r>
              <a:rPr lang="en-US" sz="2200" dirty="0" err="1"/>
              <a:t>trống</a:t>
            </a:r>
            <a:r>
              <a:rPr lang="en-US" sz="2200" dirty="0"/>
              <a:t> </a:t>
            </a:r>
            <a:r>
              <a:rPr lang="en-US" sz="2200" dirty="0" err="1"/>
              <a:t>trước</a:t>
            </a:r>
            <a:r>
              <a:rPr lang="en-US" sz="2200" dirty="0"/>
              <a:t> Tab</a:t>
            </a:r>
          </a:p>
          <a:p>
            <a:pPr marL="1371600" lvl="2" indent="-457200">
              <a:buFont typeface="Courier New" pitchFamily="49" charset="0"/>
              <a:buChar char="o"/>
            </a:pPr>
            <a:r>
              <a:rPr lang="en-US" sz="2200" dirty="0"/>
              <a:t>Clear: </a:t>
            </a:r>
            <a:r>
              <a:rPr lang="en-US" sz="2200" dirty="0" err="1"/>
              <a:t>Xóa</a:t>
            </a:r>
            <a:r>
              <a:rPr lang="en-US" sz="2200" dirty="0"/>
              <a:t> Tab</a:t>
            </a:r>
          </a:p>
          <a:p>
            <a:pPr marL="1371600" lvl="2" indent="-457200">
              <a:buFont typeface="Courier New" pitchFamily="49" charset="0"/>
              <a:buChar char="o"/>
            </a:pPr>
            <a:r>
              <a:rPr lang="en-US" sz="2200" dirty="0"/>
              <a:t>Clear All: </a:t>
            </a:r>
            <a:r>
              <a:rPr lang="en-US" sz="2200" dirty="0" err="1"/>
              <a:t>Xóa</a:t>
            </a:r>
            <a:r>
              <a:rPr lang="en-US" sz="2200" dirty="0"/>
              <a:t> </a:t>
            </a:r>
            <a:r>
              <a:rPr lang="en-US" sz="2200" dirty="0" err="1"/>
              <a:t>hết</a:t>
            </a:r>
            <a:r>
              <a:rPr lang="en-US" sz="2200" dirty="0"/>
              <a:t> Tab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17" y="1838960"/>
            <a:ext cx="2438400" cy="288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38900" y="4724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>
                <a:latin typeface="Times New Roman" pitchFamily="18" charset="0"/>
                <a:cs typeface="Times New Roman" pitchFamily="18" charset="0"/>
              </a:rPr>
              <a:t>Hộp thoại Tab</a:t>
            </a:r>
          </a:p>
        </p:txBody>
      </p:sp>
    </p:spTree>
    <p:extLst>
      <p:ext uri="{BB962C8B-B14F-4D97-AF65-F5344CB8AC3E}">
        <p14:creationId xmlns:p14="http://schemas.microsoft.com/office/powerpoint/2010/main" val="10029656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Insert -&gt; Symbol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b="1" dirty="0"/>
              <a:t>More Symbol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/>
              <a:t>ê</a:t>
            </a:r>
            <a:r>
              <a:rPr lang="en-US"/>
              <a:t>m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kí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khác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634082"/>
          </a:xfrm>
        </p:spPr>
        <p:txBody>
          <a:bodyPr/>
          <a:lstStyle/>
          <a:p>
            <a:r>
              <a:rPr lang="en-US" sz="3400">
                <a:effectLst/>
              </a:rPr>
              <a:t>Chèn ký tự, biểu tượng đặc biệt (Symbol)</a:t>
            </a:r>
            <a:endParaRPr lang="en-US" sz="3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828800"/>
            <a:ext cx="2365226" cy="299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32008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7787208" cy="5256584"/>
          </a:xfrm>
        </p:spPr>
        <p:txBody>
          <a:bodyPr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b="1">
                <a:solidFill>
                  <a:srgbClr val="FF0000"/>
                </a:solidFill>
              </a:rPr>
              <a:t>Fonts: Webdings, Wingdings, Wingdings 2, Wingdings 3.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24114"/>
            <a:ext cx="5615136" cy="420103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07504" y="1916832"/>
            <a:ext cx="1873696" cy="345195"/>
          </a:xfrm>
          <a:prstGeom prst="wedgeRoundRectCallout">
            <a:avLst>
              <a:gd name="adj1" fmla="val 79104"/>
              <a:gd name="adj2" fmla="val -200945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Lựa chọn font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44008" y="4513701"/>
            <a:ext cx="1296144" cy="383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7504" y="3564246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 Ký tự muốn chèn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31368" y="4532874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Nhấn để chèn vào văn bản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195339" y="2325322"/>
            <a:ext cx="1700261" cy="1253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0557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1143000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MICROSOFT EXCEL - </a:t>
            </a:r>
            <a:r>
              <a:rPr lang="en-US" dirty="0"/>
              <a:t>30 </a:t>
            </a:r>
            <a:r>
              <a:rPr lang="en-US" dirty="0" err="1"/>
              <a:t>điểm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5144517-CAE6-4443-A4B2-3BD0EBC0EAAF}"/>
              </a:ext>
            </a:extLst>
          </p:cNvPr>
          <p:cNvSpPr txBox="1"/>
          <p:nvPr/>
        </p:nvSpPr>
        <p:spPr>
          <a:xfrm>
            <a:off x="838200" y="16764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3600"/>
              <a:t>Nhập thô dữ liệu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3600"/>
              <a:t>Sử dụng công thức để tính toán (If, Sum, Sumif, Count, Countif, Year, Max, Min, Vlookup, Hlookup….)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3600"/>
              <a:t>Định dạng bảng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3627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1143000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MICROSOFT EXCEL - </a:t>
            </a:r>
            <a:r>
              <a:rPr lang="en-US" dirty="0"/>
              <a:t>30 </a:t>
            </a:r>
            <a:r>
              <a:rPr lang="en-US" dirty="0" err="1"/>
              <a:t>điểm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8" y="1371600"/>
            <a:ext cx="747712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680724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Freeform 1108"/>
          <p:cNvSpPr/>
          <p:nvPr/>
        </p:nvSpPr>
        <p:spPr>
          <a:xfrm>
            <a:off x="0" y="6524625"/>
            <a:ext cx="9144000" cy="333375"/>
          </a:xfrm>
          <a:custGeom>
            <a:avLst/>
            <a:gdLst>
              <a:gd name="connsiteX0" fmla="*/ 0 w 9144000"/>
              <a:gd name="connsiteY0" fmla="*/ 333375 h 333375"/>
              <a:gd name="connsiteX1" fmla="*/ 9144000 w 9144000"/>
              <a:gd name="connsiteY1" fmla="*/ 333375 h 333375"/>
              <a:gd name="connsiteX2" fmla="*/ 9144000 w 9144000"/>
              <a:gd name="connsiteY2" fmla="*/ 0 h 333375"/>
              <a:gd name="connsiteX3" fmla="*/ 0 w 9144000"/>
              <a:gd name="connsiteY3" fmla="*/ 0 h 333375"/>
              <a:gd name="connsiteX4" fmla="*/ 0 w 9144000"/>
              <a:gd name="connsiteY4" fmla="*/ 33337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BFBFB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0" name="Picture 1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"/>
            <a:ext cx="9144000" cy="769620"/>
          </a:xfrm>
          <a:prstGeom prst="rect">
            <a:avLst/>
          </a:prstGeom>
        </p:spPr>
      </p:pic>
      <p:sp>
        <p:nvSpPr>
          <p:cNvPr id="2" name="Freeform 1110"/>
          <p:cNvSpPr/>
          <p:nvPr/>
        </p:nvSpPr>
        <p:spPr>
          <a:xfrm>
            <a:off x="0" y="0"/>
            <a:ext cx="9144000" cy="241300"/>
          </a:xfrm>
          <a:custGeom>
            <a:avLst/>
            <a:gdLst>
              <a:gd name="connsiteX0" fmla="*/ 0 w 9144000"/>
              <a:gd name="connsiteY0" fmla="*/ 241300 h 241300"/>
              <a:gd name="connsiteX1" fmla="*/ 9144000 w 9144000"/>
              <a:gd name="connsiteY1" fmla="*/ 241300 h 241300"/>
              <a:gd name="connsiteX2" fmla="*/ 9144000 w 9144000"/>
              <a:gd name="connsiteY2" fmla="*/ 0 h 241300"/>
              <a:gd name="connsiteX3" fmla="*/ 0 w 9144000"/>
              <a:gd name="connsiteY3" fmla="*/ 0 h 241300"/>
              <a:gd name="connsiteX4" fmla="*/ 0 w 9144000"/>
              <a:gd name="connsiteY4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41300">
                <a:moveTo>
                  <a:pt x="0" y="241300"/>
                </a:moveTo>
                <a:lnTo>
                  <a:pt x="9144000" y="241300"/>
                </a:lnTo>
                <a:lnTo>
                  <a:pt x="9144000" y="0"/>
                </a:lnTo>
                <a:lnTo>
                  <a:pt x="0" y="0"/>
                </a:lnTo>
                <a:lnTo>
                  <a:pt x="0" y="241300"/>
                </a:lnTo>
                <a:close/>
              </a:path>
            </a:pathLst>
          </a:custGeom>
          <a:solidFill>
            <a:srgbClr val="389C7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2" name="Picture 1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61760"/>
            <a:ext cx="9144000" cy="68580"/>
          </a:xfrm>
          <a:prstGeom prst="rect">
            <a:avLst/>
          </a:prstGeom>
        </p:spPr>
      </p:pic>
      <p:pic>
        <p:nvPicPr>
          <p:cNvPr id="1113" name="Picture 11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2019"/>
            <a:ext cx="9144000" cy="68580"/>
          </a:xfrm>
          <a:prstGeom prst="rect">
            <a:avLst/>
          </a:prstGeom>
        </p:spPr>
      </p:pic>
      <p:sp>
        <p:nvSpPr>
          <p:cNvPr id="1114" name="TextBox 1114"/>
          <p:cNvSpPr txBox="1"/>
          <p:nvPr/>
        </p:nvSpPr>
        <p:spPr>
          <a:xfrm>
            <a:off x="327259" y="313529"/>
            <a:ext cx="8422105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104851" algn="ctr"/>
            <a:r>
              <a:rPr lang="en-US" altLang="zh-CN" sz="3200" b="1">
                <a:solidFill>
                  <a:srgbClr val="FFC000"/>
                </a:solidFill>
                <a:latin typeface="Arial"/>
                <a:ea typeface="Arial"/>
              </a:rPr>
              <a:t>Các hàm thông dụng</a:t>
            </a:r>
            <a:endParaRPr lang="en-US" sz="320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620"/>
              </a:lnSpc>
            </a:pPr>
            <a:endParaRPr lang="en-US" dirty="0"/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v"/>
            </a:pPr>
            <a:r>
              <a:rPr lang="en-US" altLang="zh-CN" sz="2800" u="sng" spc="-5" dirty="0">
                <a:solidFill>
                  <a:srgbClr val="0000FF"/>
                </a:solidFill>
                <a:latin typeface="Times New Roman"/>
                <a:ea typeface="Times New Roman"/>
              </a:rPr>
              <a:t>Hàm</a:t>
            </a:r>
            <a:r>
              <a:rPr lang="en-US" altLang="zh-CN" sz="2800" u="sng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u="sng" spc="-5" dirty="0">
                <a:solidFill>
                  <a:srgbClr val="0000FF"/>
                </a:solidFill>
                <a:latin typeface="Times New Roman"/>
                <a:ea typeface="Times New Roman"/>
              </a:rPr>
              <a:t>IF</a:t>
            </a:r>
          </a:p>
        </p:txBody>
      </p:sp>
      <p:sp>
        <p:nvSpPr>
          <p:cNvPr id="1115" name="TextBox 1115"/>
          <p:cNvSpPr txBox="1"/>
          <p:nvPr/>
        </p:nvSpPr>
        <p:spPr>
          <a:xfrm>
            <a:off x="327260" y="1824029"/>
            <a:ext cx="8579496" cy="50598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Cú</a:t>
            </a:r>
            <a:r>
              <a:rPr lang="en-US" altLang="zh-CN" sz="2400" spc="1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pháp: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=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IF(logical_test,[value_if_true],[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value_if_false])</a:t>
            </a:r>
          </a:p>
          <a:p>
            <a:pPr marL="342900" indent="-342900" algn="just" hangingPunct="0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Công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dụng: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latin typeface="Arial"/>
                <a:ea typeface="Arial"/>
              </a:rPr>
              <a:t>Trả</a:t>
            </a:r>
            <a:r>
              <a:rPr lang="en-US" altLang="zh-CN" sz="2400">
                <a:latin typeface="Arial"/>
                <a:cs typeface="Arial"/>
              </a:rPr>
              <a:t> </a:t>
            </a:r>
            <a:r>
              <a:rPr lang="en-US" altLang="zh-CN" sz="2400">
                <a:latin typeface="Arial"/>
                <a:ea typeface="Arial"/>
              </a:rPr>
              <a:t>lại</a:t>
            </a:r>
            <a:r>
              <a:rPr lang="en-US" altLang="zh-CN" sz="2400">
                <a:latin typeface="Arial"/>
                <a:cs typeface="Arial"/>
              </a:rPr>
              <a:t> </a:t>
            </a:r>
            <a:r>
              <a:rPr lang="en-US" altLang="zh-CN" sz="2400">
                <a:latin typeface="Arial"/>
                <a:ea typeface="Arial"/>
              </a:rPr>
              <a:t>giá</a:t>
            </a:r>
            <a:r>
              <a:rPr lang="en-US" altLang="zh-CN" sz="2400">
                <a:latin typeface="Arial"/>
                <a:cs typeface="Arial"/>
              </a:rPr>
              <a:t> </a:t>
            </a:r>
            <a:r>
              <a:rPr lang="en-US" altLang="zh-CN" sz="2400">
                <a:latin typeface="Arial"/>
                <a:ea typeface="Arial"/>
              </a:rPr>
              <a:t>trị</a:t>
            </a:r>
            <a:r>
              <a:rPr lang="en-US" altLang="zh-CN" sz="2400">
                <a:latin typeface="Arial"/>
                <a:cs typeface="Arial"/>
              </a:rPr>
              <a:t> </a:t>
            </a:r>
            <a:r>
              <a:rPr lang="en-US" altLang="zh-CN" sz="2400">
                <a:latin typeface="Arial"/>
                <a:ea typeface="Arial"/>
              </a:rPr>
              <a:t>ghi</a:t>
            </a:r>
            <a:r>
              <a:rPr lang="en-US" altLang="zh-CN" sz="2400">
                <a:latin typeface="Arial"/>
                <a:cs typeface="Arial"/>
              </a:rPr>
              <a:t> </a:t>
            </a:r>
            <a:r>
              <a:rPr lang="en-US" altLang="zh-CN" sz="2400">
                <a:latin typeface="Arial"/>
                <a:ea typeface="Arial"/>
              </a:rPr>
              <a:t>trong</a:t>
            </a:r>
            <a:r>
              <a:rPr lang="en-US" altLang="zh-CN" sz="2400">
                <a:latin typeface="Arial"/>
                <a:cs typeface="Arial"/>
              </a:rPr>
              <a:t> </a:t>
            </a:r>
            <a:r>
              <a:rPr lang="en-US" altLang="zh-CN" sz="2400">
                <a:latin typeface="Arial"/>
                <a:ea typeface="Arial"/>
              </a:rPr>
              <a:t>value_if_true(giá</a:t>
            </a:r>
            <a:r>
              <a:rPr lang="en-US" altLang="zh-CN" sz="2400">
                <a:latin typeface="Arial"/>
                <a:cs typeface="Arial"/>
              </a:rPr>
              <a:t> </a:t>
            </a:r>
            <a:r>
              <a:rPr lang="en-US" altLang="zh-CN" sz="2400">
                <a:latin typeface="Arial"/>
                <a:ea typeface="Arial"/>
              </a:rPr>
              <a:t>trị</a:t>
            </a:r>
            <a:r>
              <a:rPr lang="en-US" altLang="zh-CN" sz="2400" spc="-30">
                <a:latin typeface="Arial"/>
                <a:cs typeface="Arial"/>
              </a:rPr>
              <a:t> </a:t>
            </a:r>
            <a:r>
              <a:rPr lang="en-US" altLang="zh-CN" sz="2400">
                <a:latin typeface="Arial"/>
                <a:ea typeface="Arial"/>
              </a:rPr>
              <a:t>khi</a:t>
            </a:r>
            <a:r>
              <a:rPr lang="en-US" altLang="zh-CN" sz="2400">
                <a:latin typeface="Arial"/>
                <a:cs typeface="Arial"/>
              </a:rPr>
              <a:t> </a:t>
            </a:r>
            <a:r>
              <a:rPr lang="en-US" altLang="zh-CN" sz="2400">
                <a:latin typeface="Arial"/>
                <a:ea typeface="Arial"/>
              </a:rPr>
              <a:t>đúng)</a:t>
            </a:r>
            <a:r>
              <a:rPr lang="en-US" altLang="zh-CN" sz="2400">
                <a:latin typeface="Arial"/>
                <a:cs typeface="Arial"/>
              </a:rPr>
              <a:t> </a:t>
            </a:r>
            <a:r>
              <a:rPr lang="en-US" altLang="zh-CN" sz="2400">
                <a:latin typeface="Arial"/>
                <a:ea typeface="Arial"/>
              </a:rPr>
              <a:t>nếu</a:t>
            </a:r>
            <a:r>
              <a:rPr lang="en-US" altLang="zh-CN" sz="2400">
                <a:latin typeface="Arial"/>
                <a:cs typeface="Arial"/>
              </a:rPr>
              <a:t> </a:t>
            </a:r>
            <a:r>
              <a:rPr lang="en-US" altLang="zh-CN" sz="2400">
                <a:latin typeface="Arial"/>
                <a:ea typeface="Arial"/>
              </a:rPr>
              <a:t>logical_test</a:t>
            </a:r>
            <a:r>
              <a:rPr lang="en-US" altLang="zh-CN" sz="2400">
                <a:latin typeface="Arial"/>
                <a:cs typeface="Arial"/>
              </a:rPr>
              <a:t> </a:t>
            </a:r>
            <a:r>
              <a:rPr lang="en-US" altLang="zh-CN" sz="2400">
                <a:latin typeface="Arial"/>
                <a:ea typeface="Arial"/>
              </a:rPr>
              <a:t>(biểu</a:t>
            </a:r>
            <a:r>
              <a:rPr lang="en-US" altLang="zh-CN" sz="2400">
                <a:latin typeface="Arial"/>
                <a:cs typeface="Arial"/>
              </a:rPr>
              <a:t> </a:t>
            </a:r>
            <a:r>
              <a:rPr lang="en-US" altLang="zh-CN" sz="2400">
                <a:latin typeface="Arial"/>
                <a:ea typeface="Arial"/>
              </a:rPr>
              <a:t>thức</a:t>
            </a:r>
            <a:r>
              <a:rPr lang="en-US" altLang="zh-CN" sz="2400">
                <a:latin typeface="Arial"/>
                <a:cs typeface="Arial"/>
              </a:rPr>
              <a:t> </a:t>
            </a:r>
            <a:r>
              <a:rPr lang="en-US" altLang="zh-CN" sz="2400">
                <a:latin typeface="Arial"/>
                <a:ea typeface="Arial"/>
              </a:rPr>
              <a:t>logic)</a:t>
            </a:r>
            <a:r>
              <a:rPr lang="en-US" altLang="zh-CN" sz="2400">
                <a:latin typeface="Arial"/>
                <a:cs typeface="Arial"/>
              </a:rPr>
              <a:t> </a:t>
            </a:r>
            <a:r>
              <a:rPr lang="en-US" altLang="zh-CN" sz="2400">
                <a:latin typeface="Arial"/>
                <a:ea typeface="Arial"/>
              </a:rPr>
              <a:t>là</a:t>
            </a:r>
            <a:r>
              <a:rPr lang="en-US" altLang="zh-CN" sz="2400" spc="15">
                <a:latin typeface="Arial"/>
                <a:cs typeface="Arial"/>
              </a:rPr>
              <a:t> </a:t>
            </a:r>
            <a:r>
              <a:rPr lang="en-US" altLang="zh-CN" sz="2400">
                <a:latin typeface="Arial"/>
                <a:ea typeface="Arial"/>
              </a:rPr>
              <a:t>TRUE</a:t>
            </a:r>
            <a:endParaRPr lang="en-US" sz="2400"/>
          </a:p>
          <a:p>
            <a:pPr marL="342900" indent="-342900" algn="just" hangingPunct="0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zh-CN" sz="2400">
                <a:latin typeface="Arial"/>
                <a:ea typeface="Arial"/>
              </a:rPr>
              <a:t>Ngược</a:t>
            </a:r>
            <a:r>
              <a:rPr lang="en-US" altLang="zh-CN" sz="2400">
                <a:latin typeface="Arial"/>
                <a:cs typeface="Arial"/>
              </a:rPr>
              <a:t> </a:t>
            </a:r>
            <a:r>
              <a:rPr lang="en-US" altLang="zh-CN" sz="2400">
                <a:latin typeface="Arial"/>
                <a:ea typeface="Arial"/>
              </a:rPr>
              <a:t>trả</a:t>
            </a:r>
            <a:r>
              <a:rPr lang="en-US" altLang="zh-CN" sz="2400">
                <a:latin typeface="Arial"/>
                <a:cs typeface="Arial"/>
              </a:rPr>
              <a:t> </a:t>
            </a:r>
            <a:r>
              <a:rPr lang="en-US" altLang="zh-CN" sz="2400">
                <a:latin typeface="Arial"/>
                <a:ea typeface="Arial"/>
              </a:rPr>
              <a:t>về</a:t>
            </a:r>
            <a:r>
              <a:rPr lang="en-US" altLang="zh-CN" sz="2400">
                <a:latin typeface="Arial"/>
                <a:cs typeface="Arial"/>
              </a:rPr>
              <a:t> </a:t>
            </a:r>
            <a:r>
              <a:rPr lang="en-US" altLang="zh-CN" sz="2400">
                <a:latin typeface="Arial"/>
                <a:ea typeface="Arial"/>
              </a:rPr>
              <a:t>giá</a:t>
            </a:r>
            <a:r>
              <a:rPr lang="en-US" altLang="zh-CN" sz="2400">
                <a:latin typeface="Arial"/>
                <a:cs typeface="Arial"/>
              </a:rPr>
              <a:t> </a:t>
            </a:r>
            <a:r>
              <a:rPr lang="en-US" altLang="zh-CN" sz="2400">
                <a:latin typeface="Arial"/>
                <a:ea typeface="Arial"/>
              </a:rPr>
              <a:t>trị</a:t>
            </a:r>
            <a:r>
              <a:rPr lang="en-US" altLang="zh-CN" sz="2400">
                <a:latin typeface="Arial"/>
                <a:cs typeface="Arial"/>
              </a:rPr>
              <a:t> </a:t>
            </a:r>
            <a:r>
              <a:rPr lang="en-US" altLang="zh-CN" sz="2400">
                <a:latin typeface="Arial"/>
                <a:ea typeface="Arial"/>
              </a:rPr>
              <a:t>ghi</a:t>
            </a:r>
            <a:r>
              <a:rPr lang="en-US" altLang="zh-CN" sz="2400">
                <a:latin typeface="Arial"/>
                <a:cs typeface="Arial"/>
              </a:rPr>
              <a:t> </a:t>
            </a:r>
            <a:r>
              <a:rPr lang="en-US" altLang="zh-CN" sz="2400">
                <a:latin typeface="Arial"/>
                <a:ea typeface="Arial"/>
              </a:rPr>
              <a:t>trong</a:t>
            </a:r>
            <a:r>
              <a:rPr lang="en-US" altLang="zh-CN" sz="2400">
                <a:latin typeface="Arial"/>
                <a:cs typeface="Arial"/>
              </a:rPr>
              <a:t> </a:t>
            </a:r>
            <a:r>
              <a:rPr lang="en-US" altLang="zh-CN" sz="2400">
                <a:latin typeface="Arial"/>
                <a:ea typeface="Arial"/>
              </a:rPr>
              <a:t>value_if_false(giá</a:t>
            </a:r>
            <a:r>
              <a:rPr lang="en-US" altLang="zh-CN" sz="2400">
                <a:latin typeface="Arial"/>
                <a:cs typeface="Arial"/>
              </a:rPr>
              <a:t> </a:t>
            </a:r>
            <a:r>
              <a:rPr lang="en-US" altLang="zh-CN" sz="2400">
                <a:latin typeface="Arial"/>
                <a:ea typeface="Arial"/>
              </a:rPr>
              <a:t>trị</a:t>
            </a:r>
            <a:r>
              <a:rPr lang="en-US" altLang="zh-CN" sz="2400">
                <a:latin typeface="Arial"/>
                <a:cs typeface="Arial"/>
              </a:rPr>
              <a:t> </a:t>
            </a:r>
            <a:r>
              <a:rPr lang="en-US" altLang="zh-CN" sz="2400">
                <a:latin typeface="Arial"/>
                <a:ea typeface="Arial"/>
              </a:rPr>
              <a:t>khi</a:t>
            </a:r>
            <a:r>
              <a:rPr lang="en-US" altLang="zh-CN" sz="2400" spc="-50">
                <a:latin typeface="Arial"/>
                <a:cs typeface="Arial"/>
              </a:rPr>
              <a:t> </a:t>
            </a:r>
            <a:r>
              <a:rPr lang="en-US" altLang="zh-CN" sz="2400">
                <a:latin typeface="Arial"/>
                <a:ea typeface="Arial"/>
              </a:rPr>
              <a:t>sai)</a:t>
            </a:r>
            <a:r>
              <a:rPr lang="en-US" altLang="zh-CN" sz="2400">
                <a:latin typeface="Arial"/>
                <a:cs typeface="Arial"/>
              </a:rPr>
              <a:t> </a:t>
            </a:r>
            <a:r>
              <a:rPr lang="en-US" altLang="zh-CN" sz="2400">
                <a:latin typeface="Arial"/>
                <a:ea typeface="Arial"/>
              </a:rPr>
              <a:t>nếu</a:t>
            </a:r>
            <a:r>
              <a:rPr lang="en-US" altLang="zh-CN" sz="2400">
                <a:latin typeface="Arial"/>
                <a:cs typeface="Arial"/>
              </a:rPr>
              <a:t> </a:t>
            </a:r>
            <a:r>
              <a:rPr lang="en-US" altLang="zh-CN" sz="2400">
                <a:latin typeface="Arial"/>
                <a:ea typeface="Arial"/>
              </a:rPr>
              <a:t>logical_test</a:t>
            </a:r>
            <a:r>
              <a:rPr lang="en-US" altLang="zh-CN" sz="2400">
                <a:latin typeface="Arial"/>
                <a:cs typeface="Arial"/>
              </a:rPr>
              <a:t> </a:t>
            </a:r>
            <a:r>
              <a:rPr lang="en-US" altLang="zh-CN" sz="2400">
                <a:latin typeface="Arial"/>
                <a:ea typeface="Arial"/>
              </a:rPr>
              <a:t>(biểu</a:t>
            </a:r>
            <a:r>
              <a:rPr lang="en-US" altLang="zh-CN" sz="2400">
                <a:latin typeface="Arial"/>
                <a:cs typeface="Arial"/>
              </a:rPr>
              <a:t> </a:t>
            </a:r>
            <a:r>
              <a:rPr lang="en-US" altLang="zh-CN" sz="2400">
                <a:latin typeface="Arial"/>
                <a:ea typeface="Arial"/>
              </a:rPr>
              <a:t>thức</a:t>
            </a:r>
            <a:r>
              <a:rPr lang="en-US" altLang="zh-CN" sz="2400">
                <a:latin typeface="Arial"/>
                <a:cs typeface="Arial"/>
              </a:rPr>
              <a:t> </a:t>
            </a:r>
            <a:r>
              <a:rPr lang="en-US" altLang="zh-CN" sz="2400">
                <a:latin typeface="Arial"/>
                <a:ea typeface="Arial"/>
              </a:rPr>
              <a:t>logic)</a:t>
            </a:r>
            <a:r>
              <a:rPr lang="en-US" altLang="zh-CN" sz="2400">
                <a:latin typeface="Arial"/>
                <a:cs typeface="Arial"/>
              </a:rPr>
              <a:t> </a:t>
            </a:r>
            <a:r>
              <a:rPr lang="en-US" altLang="zh-CN" sz="2400">
                <a:latin typeface="Arial"/>
                <a:ea typeface="Arial"/>
              </a:rPr>
              <a:t>là</a:t>
            </a:r>
            <a:r>
              <a:rPr lang="en-US" altLang="zh-CN" sz="2400">
                <a:latin typeface="Arial"/>
                <a:cs typeface="Arial"/>
              </a:rPr>
              <a:t> </a:t>
            </a:r>
            <a:r>
              <a:rPr lang="en-US" altLang="zh-CN" sz="2400">
                <a:latin typeface="Arial"/>
                <a:ea typeface="Arial"/>
              </a:rPr>
              <a:t>FALSE</a:t>
            </a:r>
            <a:endParaRPr lang="en-US" sz="2400"/>
          </a:p>
          <a:p>
            <a:pPr marL="342900" indent="-342900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Hàm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IF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có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thể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lồng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nhau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đến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7</a:t>
            </a:r>
            <a:r>
              <a:rPr lang="en-US" altLang="zh-CN" sz="2400" spc="-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cấp.</a:t>
            </a:r>
          </a:p>
          <a:p>
            <a:pPr marL="342900" indent="-342900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Ví</a:t>
            </a:r>
            <a:r>
              <a:rPr lang="en-US" altLang="zh-CN" sz="2400" spc="3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dụ:</a:t>
            </a:r>
            <a:r>
              <a:rPr lang="en-US" altLang="zh-CN" sz="2400" spc="4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Nếu</a:t>
            </a:r>
            <a:r>
              <a:rPr lang="en-US" altLang="zh-CN" sz="2400" spc="4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ô</a:t>
            </a:r>
            <a:r>
              <a:rPr lang="en-US" altLang="zh-CN" sz="2400" spc="4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B5</a:t>
            </a:r>
            <a:r>
              <a:rPr lang="en-US" altLang="zh-CN" sz="2400" spc="4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có</a:t>
            </a:r>
            <a:r>
              <a:rPr lang="en-US" altLang="zh-CN" sz="2400" spc="4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giá</a:t>
            </a:r>
            <a:r>
              <a:rPr lang="en-US" altLang="zh-CN" sz="2400" spc="3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trị</a:t>
            </a:r>
            <a:r>
              <a:rPr lang="en-US" altLang="zh-CN" sz="2400" spc="4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&gt;=5</a:t>
            </a:r>
            <a:r>
              <a:rPr lang="en-US" altLang="zh-CN" sz="2400" spc="4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thì</a:t>
            </a:r>
            <a:r>
              <a:rPr lang="en-US" altLang="zh-CN" sz="2400" spc="4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ô</a:t>
            </a:r>
            <a:r>
              <a:rPr lang="en-US" altLang="zh-CN" sz="2400" spc="4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tại</a:t>
            </a:r>
            <a:r>
              <a:rPr lang="en-US" altLang="zh-CN" sz="2400" spc="4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vị</a:t>
            </a:r>
            <a:r>
              <a:rPr lang="en-US" altLang="zh-CN" sz="2400" spc="4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trí</a:t>
            </a:r>
            <a:r>
              <a:rPr lang="en-US" altLang="zh-CN" sz="2400" spc="3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chèn</a:t>
            </a:r>
            <a:r>
              <a:rPr lang="en-US" altLang="zh-CN" sz="2400" spc="4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hàm</a:t>
            </a:r>
            <a:r>
              <a:rPr lang="en-US" altLang="zh-CN" sz="2400" spc="4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IF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nhận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giá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trị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Đạt,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nếu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&lt;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5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thì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Hỏng.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Gõ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công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thức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cho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ô</a:t>
            </a:r>
            <a:r>
              <a:rPr lang="en-US" altLang="zh-CN" sz="2400" spc="-6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cần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tính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như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sau: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=</a:t>
            </a:r>
            <a:r>
              <a:rPr lang="en-US" altLang="zh-CN" sz="2400" spc="-3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IF(B5&gt;=5,"Đạt“,"Hỏng")</a:t>
            </a:r>
          </a:p>
          <a:p>
            <a:endParaRPr lang="en-US" altLang="zh-CN" sz="2400">
              <a:solidFill>
                <a:srgbClr val="000000"/>
              </a:solidFill>
              <a:latin typeface="Arial"/>
              <a:ea typeface="Arial"/>
            </a:endParaRPr>
          </a:p>
          <a:p>
            <a:pPr marL="342900" indent="-342900">
              <a:lnSpc>
                <a:spcPct val="100000"/>
              </a:lnSpc>
              <a:buFont typeface="Wingdings"/>
              <a:buChar char="§"/>
            </a:pPr>
            <a:endParaRPr lang="en-US" altLang="zh-CN" sz="2400" dirty="0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66000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Freeform 1159"/>
          <p:cNvSpPr/>
          <p:nvPr/>
        </p:nvSpPr>
        <p:spPr>
          <a:xfrm>
            <a:off x="0" y="6524625"/>
            <a:ext cx="9144000" cy="333375"/>
          </a:xfrm>
          <a:custGeom>
            <a:avLst/>
            <a:gdLst>
              <a:gd name="connsiteX0" fmla="*/ 0 w 9144000"/>
              <a:gd name="connsiteY0" fmla="*/ 333375 h 333375"/>
              <a:gd name="connsiteX1" fmla="*/ 9144000 w 9144000"/>
              <a:gd name="connsiteY1" fmla="*/ 333375 h 333375"/>
              <a:gd name="connsiteX2" fmla="*/ 9144000 w 9144000"/>
              <a:gd name="connsiteY2" fmla="*/ 0 h 333375"/>
              <a:gd name="connsiteX3" fmla="*/ 0 w 9144000"/>
              <a:gd name="connsiteY3" fmla="*/ 0 h 333375"/>
              <a:gd name="connsiteX4" fmla="*/ 0 w 9144000"/>
              <a:gd name="connsiteY4" fmla="*/ 33337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BFBFB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61" name="Picture 11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"/>
            <a:ext cx="9144000" cy="769620"/>
          </a:xfrm>
          <a:prstGeom prst="rect">
            <a:avLst/>
          </a:prstGeom>
        </p:spPr>
      </p:pic>
      <p:sp>
        <p:nvSpPr>
          <p:cNvPr id="2" name="Freeform 1161"/>
          <p:cNvSpPr/>
          <p:nvPr/>
        </p:nvSpPr>
        <p:spPr>
          <a:xfrm>
            <a:off x="0" y="0"/>
            <a:ext cx="9144000" cy="241300"/>
          </a:xfrm>
          <a:custGeom>
            <a:avLst/>
            <a:gdLst>
              <a:gd name="connsiteX0" fmla="*/ 0 w 9144000"/>
              <a:gd name="connsiteY0" fmla="*/ 241300 h 241300"/>
              <a:gd name="connsiteX1" fmla="*/ 9144000 w 9144000"/>
              <a:gd name="connsiteY1" fmla="*/ 241300 h 241300"/>
              <a:gd name="connsiteX2" fmla="*/ 9144000 w 9144000"/>
              <a:gd name="connsiteY2" fmla="*/ 0 h 241300"/>
              <a:gd name="connsiteX3" fmla="*/ 0 w 9144000"/>
              <a:gd name="connsiteY3" fmla="*/ 0 h 241300"/>
              <a:gd name="connsiteX4" fmla="*/ 0 w 9144000"/>
              <a:gd name="connsiteY4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41300">
                <a:moveTo>
                  <a:pt x="0" y="241300"/>
                </a:moveTo>
                <a:lnTo>
                  <a:pt x="9144000" y="241300"/>
                </a:lnTo>
                <a:lnTo>
                  <a:pt x="9144000" y="0"/>
                </a:lnTo>
                <a:lnTo>
                  <a:pt x="0" y="0"/>
                </a:lnTo>
                <a:lnTo>
                  <a:pt x="0" y="241300"/>
                </a:lnTo>
                <a:close/>
              </a:path>
            </a:pathLst>
          </a:custGeom>
          <a:solidFill>
            <a:srgbClr val="389C7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63" name="Picture 11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61760"/>
            <a:ext cx="9144000" cy="68580"/>
          </a:xfrm>
          <a:prstGeom prst="rect">
            <a:avLst/>
          </a:prstGeom>
        </p:spPr>
      </p:pic>
      <p:pic>
        <p:nvPicPr>
          <p:cNvPr id="1164" name="Picture 11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2019"/>
            <a:ext cx="9144000" cy="68580"/>
          </a:xfrm>
          <a:prstGeom prst="rect">
            <a:avLst/>
          </a:prstGeom>
        </p:spPr>
      </p:pic>
      <p:sp>
        <p:nvSpPr>
          <p:cNvPr id="1165" name="TextBox 1165"/>
          <p:cNvSpPr txBox="1"/>
          <p:nvPr/>
        </p:nvSpPr>
        <p:spPr>
          <a:xfrm>
            <a:off x="179831" y="313529"/>
            <a:ext cx="8732007" cy="37121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104851" algn="ctr"/>
            <a:r>
              <a:rPr lang="en-US" altLang="zh-CN" sz="3200" b="1">
                <a:solidFill>
                  <a:srgbClr val="FFC000"/>
                </a:solidFill>
                <a:latin typeface="Arial"/>
                <a:ea typeface="Arial"/>
              </a:rPr>
              <a:t>Các hàm thông dụng</a:t>
            </a:r>
            <a:endParaRPr lang="en-US" sz="320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125"/>
              </a:lnSpc>
            </a:pPr>
            <a:endParaRPr lang="en-US" dirty="0"/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v"/>
            </a:pPr>
            <a:r>
              <a:rPr lang="en-US" altLang="zh-CN" sz="2800" u="sng" spc="-5" dirty="0">
                <a:solidFill>
                  <a:srgbClr val="0000FF"/>
                </a:solidFill>
                <a:latin typeface="Times New Roman"/>
                <a:ea typeface="Times New Roman"/>
              </a:rPr>
              <a:t>Hàm</a:t>
            </a:r>
            <a:r>
              <a:rPr lang="en-US" altLang="zh-CN" sz="2800" u="sng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u="sng" spc="-5" dirty="0">
                <a:solidFill>
                  <a:srgbClr val="0000FF"/>
                </a:solidFill>
                <a:latin typeface="Times New Roman"/>
                <a:ea typeface="Times New Roman"/>
              </a:rPr>
              <a:t>SUM</a:t>
            </a:r>
          </a:p>
          <a:p>
            <a:pPr>
              <a:lnSpc>
                <a:spcPts val="1460"/>
              </a:lnSpc>
            </a:pPr>
            <a:endParaRPr lang="en-US" dirty="0"/>
          </a:p>
          <a:p>
            <a:pPr marL="457200" indent="-457200"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altLang="zh-CN" sz="2800" spc="25">
                <a:solidFill>
                  <a:srgbClr val="000000"/>
                </a:solidFill>
                <a:latin typeface="Arial"/>
                <a:ea typeface="Arial"/>
              </a:rPr>
              <a:t>Cú</a:t>
            </a:r>
            <a:r>
              <a:rPr lang="en-US" altLang="zh-CN" sz="2800" spc="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25">
                <a:solidFill>
                  <a:srgbClr val="000000"/>
                </a:solidFill>
                <a:latin typeface="Arial"/>
                <a:ea typeface="Arial"/>
              </a:rPr>
              <a:t>pháp:=</a:t>
            </a:r>
            <a:r>
              <a:rPr lang="en-US" altLang="zh-CN" sz="2800" spc="25" dirty="0">
                <a:solidFill>
                  <a:srgbClr val="000000"/>
                </a:solidFill>
                <a:latin typeface="Arial"/>
                <a:ea typeface="Arial"/>
              </a:rPr>
              <a:t>SUM(number</a:t>
            </a:r>
            <a:r>
              <a:rPr lang="en-US" altLang="zh-CN" sz="2800" spc="34" dirty="0">
                <a:solidFill>
                  <a:srgbClr val="000000"/>
                </a:solidFill>
                <a:latin typeface="Arial"/>
                <a:ea typeface="Arial"/>
              </a:rPr>
              <a:t>1</a:t>
            </a:r>
            <a:r>
              <a:rPr lang="en-US" altLang="zh-CN" sz="2800" spc="20" dirty="0">
                <a:solidFill>
                  <a:srgbClr val="000000"/>
                </a:solidFill>
                <a:latin typeface="Arial"/>
                <a:ea typeface="Arial"/>
              </a:rPr>
              <a:t>,[number</a:t>
            </a:r>
            <a:r>
              <a:rPr lang="en-US" altLang="zh-CN" sz="2800" spc="44" dirty="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lang="en-US" altLang="zh-CN" sz="2800" spc="20" dirty="0">
                <a:solidFill>
                  <a:srgbClr val="000000"/>
                </a:solidFill>
                <a:latin typeface="Arial"/>
                <a:ea typeface="Arial"/>
              </a:rPr>
              <a:t>],[number</a:t>
            </a:r>
            <a:r>
              <a:rPr lang="en-US" altLang="zh-CN" sz="2800" spc="34" dirty="0">
                <a:solidFill>
                  <a:srgbClr val="000000"/>
                </a:solidFill>
                <a:latin typeface="Arial"/>
                <a:ea typeface="Arial"/>
              </a:rPr>
              <a:t>3</a:t>
            </a:r>
            <a:r>
              <a:rPr lang="en-US" altLang="zh-CN" sz="2800" spc="20" dirty="0">
                <a:solidFill>
                  <a:srgbClr val="000000"/>
                </a:solidFill>
                <a:latin typeface="Arial"/>
                <a:ea typeface="Arial"/>
              </a:rPr>
              <a:t>],…)</a:t>
            </a:r>
          </a:p>
          <a:p>
            <a:pPr marL="285750" indent="-285750" algn="just">
              <a:lnSpc>
                <a:spcPts val="1650"/>
              </a:lnSpc>
              <a:buFont typeface="Wingdings" pitchFamily="2" charset="2"/>
              <a:buChar char="§"/>
            </a:pPr>
            <a:endParaRPr lang="en-US" dirty="0"/>
          </a:p>
          <a:p>
            <a:pPr marL="457200" indent="-457200"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Công</a:t>
            </a:r>
            <a:r>
              <a:rPr lang="en-US" altLang="zh-CN" sz="2800" spc="13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dụng: Hàm</a:t>
            </a:r>
            <a:r>
              <a:rPr lang="en-US" altLang="zh-CN" sz="2800" spc="14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tính</a:t>
            </a:r>
            <a:r>
              <a:rPr lang="en-US" altLang="zh-CN" sz="28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tổng</a:t>
            </a:r>
            <a:r>
              <a:rPr lang="en-US" altLang="zh-CN" sz="2800" spc="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của</a:t>
            </a:r>
            <a:r>
              <a:rPr lang="en-US" altLang="zh-CN" sz="2800" spc="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dãy</a:t>
            </a:r>
            <a:r>
              <a:rPr lang="en-US" altLang="zh-CN" sz="28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số</a:t>
            </a:r>
          </a:p>
          <a:p>
            <a:pPr marL="285750" indent="-285750" algn="just">
              <a:lnSpc>
                <a:spcPts val="1264"/>
              </a:lnSpc>
              <a:buFont typeface="Wingdings" pitchFamily="2" charset="2"/>
              <a:buChar char="§"/>
            </a:pPr>
            <a:endParaRPr lang="en-US" dirty="0"/>
          </a:p>
          <a:p>
            <a:pPr marL="457200" indent="-457200" algn="just">
              <a:lnSpc>
                <a:spcPct val="101666"/>
              </a:lnSpc>
              <a:buFont typeface="Wingdings" pitchFamily="2" charset="2"/>
              <a:buChar char="§"/>
            </a:pP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Ví</a:t>
            </a:r>
            <a:r>
              <a:rPr lang="en-US" altLang="zh-CN" sz="2800" spc="18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dụ: =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SUM(1,3,4,7)</a:t>
            </a:r>
            <a:r>
              <a:rPr lang="en-US" altLang="zh-CN" sz="2800" spc="1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Symbol"/>
                <a:ea typeface="Symbol"/>
              </a:rPr>
              <a:t></a:t>
            </a:r>
            <a:r>
              <a:rPr lang="en-US" altLang="zh-CN" sz="2800" spc="170">
                <a:solidFill>
                  <a:srgbClr val="000000"/>
                </a:solidFill>
                <a:latin typeface="Symbol"/>
                <a:cs typeface="Symbo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15</a:t>
            </a: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8732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Freeform 1201"/>
          <p:cNvSpPr/>
          <p:nvPr/>
        </p:nvSpPr>
        <p:spPr>
          <a:xfrm>
            <a:off x="0" y="6524625"/>
            <a:ext cx="9144000" cy="333375"/>
          </a:xfrm>
          <a:custGeom>
            <a:avLst/>
            <a:gdLst>
              <a:gd name="connsiteX0" fmla="*/ 0 w 9144000"/>
              <a:gd name="connsiteY0" fmla="*/ 333375 h 333375"/>
              <a:gd name="connsiteX1" fmla="*/ 9144000 w 9144000"/>
              <a:gd name="connsiteY1" fmla="*/ 333375 h 333375"/>
              <a:gd name="connsiteX2" fmla="*/ 9144000 w 9144000"/>
              <a:gd name="connsiteY2" fmla="*/ 0 h 333375"/>
              <a:gd name="connsiteX3" fmla="*/ 0 w 9144000"/>
              <a:gd name="connsiteY3" fmla="*/ 0 h 333375"/>
              <a:gd name="connsiteX4" fmla="*/ 0 w 9144000"/>
              <a:gd name="connsiteY4" fmla="*/ 33337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BFBFB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03" name="Picture 12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"/>
            <a:ext cx="9144000" cy="769620"/>
          </a:xfrm>
          <a:prstGeom prst="rect">
            <a:avLst/>
          </a:prstGeom>
        </p:spPr>
      </p:pic>
      <p:sp>
        <p:nvSpPr>
          <p:cNvPr id="2" name="Freeform 1203"/>
          <p:cNvSpPr/>
          <p:nvPr/>
        </p:nvSpPr>
        <p:spPr>
          <a:xfrm>
            <a:off x="0" y="0"/>
            <a:ext cx="9144000" cy="241300"/>
          </a:xfrm>
          <a:custGeom>
            <a:avLst/>
            <a:gdLst>
              <a:gd name="connsiteX0" fmla="*/ 0 w 9144000"/>
              <a:gd name="connsiteY0" fmla="*/ 241300 h 241300"/>
              <a:gd name="connsiteX1" fmla="*/ 9144000 w 9144000"/>
              <a:gd name="connsiteY1" fmla="*/ 241300 h 241300"/>
              <a:gd name="connsiteX2" fmla="*/ 9144000 w 9144000"/>
              <a:gd name="connsiteY2" fmla="*/ 0 h 241300"/>
              <a:gd name="connsiteX3" fmla="*/ 0 w 9144000"/>
              <a:gd name="connsiteY3" fmla="*/ 0 h 241300"/>
              <a:gd name="connsiteX4" fmla="*/ 0 w 9144000"/>
              <a:gd name="connsiteY4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41300">
                <a:moveTo>
                  <a:pt x="0" y="241300"/>
                </a:moveTo>
                <a:lnTo>
                  <a:pt x="9144000" y="241300"/>
                </a:lnTo>
                <a:lnTo>
                  <a:pt x="9144000" y="0"/>
                </a:lnTo>
                <a:lnTo>
                  <a:pt x="0" y="0"/>
                </a:lnTo>
                <a:lnTo>
                  <a:pt x="0" y="241300"/>
                </a:lnTo>
                <a:close/>
              </a:path>
            </a:pathLst>
          </a:custGeom>
          <a:solidFill>
            <a:srgbClr val="389C7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05" name="Picture 12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61760"/>
            <a:ext cx="9144000" cy="68580"/>
          </a:xfrm>
          <a:prstGeom prst="rect">
            <a:avLst/>
          </a:prstGeom>
        </p:spPr>
      </p:pic>
      <p:pic>
        <p:nvPicPr>
          <p:cNvPr id="1206" name="Picture 12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2019"/>
            <a:ext cx="9144000" cy="68580"/>
          </a:xfrm>
          <a:prstGeom prst="rect">
            <a:avLst/>
          </a:prstGeom>
        </p:spPr>
      </p:pic>
      <p:sp>
        <p:nvSpPr>
          <p:cNvPr id="1207" name="TextBox 1207"/>
          <p:cNvSpPr txBox="1"/>
          <p:nvPr/>
        </p:nvSpPr>
        <p:spPr>
          <a:xfrm>
            <a:off x="173736" y="313529"/>
            <a:ext cx="8305565" cy="4775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104851" algn="ctr"/>
            <a:r>
              <a:rPr lang="en-US" altLang="zh-CN" sz="3200" b="1">
                <a:solidFill>
                  <a:srgbClr val="FFC000"/>
                </a:solidFill>
                <a:latin typeface="Arial"/>
                <a:ea typeface="Arial"/>
              </a:rPr>
              <a:t>Các hàm thông dụng</a:t>
            </a:r>
            <a:endParaRPr lang="en-US" sz="3200"/>
          </a:p>
          <a:p>
            <a:pPr>
              <a:lnSpc>
                <a:spcPts val="1829"/>
              </a:lnSpc>
            </a:pPr>
            <a:endParaRPr lang="en-US" dirty="0"/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v"/>
            </a:pPr>
            <a:r>
              <a:rPr lang="en-US" altLang="zh-CN" sz="2600" u="sng" dirty="0">
                <a:solidFill>
                  <a:srgbClr val="0000FF"/>
                </a:solidFill>
                <a:latin typeface="Times New Roman"/>
                <a:ea typeface="Times New Roman"/>
              </a:rPr>
              <a:t>Hàm</a:t>
            </a:r>
            <a:r>
              <a:rPr lang="en-US" altLang="zh-CN" sz="2600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u="sng" dirty="0">
                <a:solidFill>
                  <a:srgbClr val="0000FF"/>
                </a:solidFill>
                <a:latin typeface="Times New Roman"/>
                <a:ea typeface="Times New Roman"/>
              </a:rPr>
              <a:t>SUMIF</a:t>
            </a:r>
          </a:p>
          <a:p>
            <a:pPr>
              <a:lnSpc>
                <a:spcPts val="1600"/>
              </a:lnSpc>
            </a:pPr>
            <a:endParaRPr lang="en-US" dirty="0"/>
          </a:p>
          <a:p>
            <a:pPr marL="0" indent="374904"/>
            <a:r>
              <a:rPr lang="en-US" altLang="zh-CN" sz="2800" spc="20" dirty="0">
                <a:solidFill>
                  <a:srgbClr val="389C70"/>
                </a:solidFill>
                <a:latin typeface="Wingdings"/>
                <a:ea typeface="Wingdings"/>
              </a:rPr>
              <a:t></a:t>
            </a:r>
            <a:r>
              <a:rPr lang="en-US" altLang="zh-CN" sz="2800" spc="30" dirty="0">
                <a:solidFill>
                  <a:srgbClr val="000000"/>
                </a:solidFill>
                <a:latin typeface="Arial"/>
                <a:ea typeface="Arial"/>
              </a:rPr>
              <a:t>Cú</a:t>
            </a:r>
            <a:r>
              <a:rPr lang="en-US" altLang="zh-CN" sz="28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20" dirty="0">
                <a:solidFill>
                  <a:srgbClr val="000000"/>
                </a:solidFill>
                <a:latin typeface="Arial"/>
                <a:ea typeface="Arial"/>
              </a:rPr>
              <a:t>pháp:</a:t>
            </a:r>
            <a:r>
              <a:rPr lang="en-US" altLang="zh-CN" sz="28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30" dirty="0">
                <a:solidFill>
                  <a:srgbClr val="000000"/>
                </a:solidFill>
                <a:latin typeface="Arial"/>
                <a:ea typeface="Arial"/>
              </a:rPr>
              <a:t>=SUMIF</a:t>
            </a:r>
            <a:r>
              <a:rPr lang="en-US" altLang="zh-CN" sz="28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20" dirty="0">
                <a:solidFill>
                  <a:srgbClr val="000000"/>
                </a:solidFill>
                <a:latin typeface="Arial"/>
                <a:ea typeface="Arial"/>
              </a:rPr>
              <a:t>(range,criteria,[</a:t>
            </a:r>
            <a:r>
              <a:rPr lang="en-US" altLang="zh-CN" sz="2800" spc="20">
                <a:solidFill>
                  <a:srgbClr val="000000"/>
                </a:solidFill>
                <a:latin typeface="Arial"/>
                <a:ea typeface="Arial"/>
              </a:rPr>
              <a:t>sum_range])</a:t>
            </a:r>
            <a:endParaRPr lang="en-US" sz="2800" dirty="0"/>
          </a:p>
          <a:p>
            <a:pPr marL="0" indent="374904"/>
            <a:r>
              <a:rPr lang="en-US" altLang="zh-CN" sz="2800" dirty="0">
                <a:solidFill>
                  <a:srgbClr val="389C70"/>
                </a:solidFill>
                <a:latin typeface="Wingdings"/>
                <a:ea typeface="Wingdings"/>
              </a:rPr>
              <a:t>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Công</a:t>
            </a:r>
            <a:r>
              <a:rPr lang="en-US" altLang="zh-CN" sz="28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dụng:</a:t>
            </a:r>
            <a:r>
              <a:rPr lang="en-US" altLang="zh-CN" sz="28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Hàm</a:t>
            </a:r>
            <a:r>
              <a:rPr lang="en-US" altLang="zh-CN" sz="2800" spc="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tính</a:t>
            </a:r>
            <a:r>
              <a:rPr lang="en-US" altLang="zh-CN" sz="28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tổng</a:t>
            </a:r>
            <a:r>
              <a:rPr lang="en-US" altLang="zh-CN" sz="2800" spc="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các</a:t>
            </a:r>
            <a:r>
              <a:rPr lang="en-US" altLang="zh-CN" sz="28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ô</a:t>
            </a:r>
            <a:r>
              <a:rPr lang="en-US" altLang="zh-CN" sz="28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thỏa</a:t>
            </a:r>
            <a:r>
              <a:rPr lang="en-US" altLang="zh-CN" sz="2800" spc="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mãn</a:t>
            </a:r>
            <a:r>
              <a:rPr lang="en-US" altLang="zh-CN" sz="2800" spc="1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điều</a:t>
            </a:r>
            <a:r>
              <a:rPr lang="en-US" altLang="zh-CN" sz="2800" dirty="0"/>
              <a:t> </a:t>
            </a:r>
            <a:r>
              <a:rPr lang="en-US" altLang="zh-CN" sz="2800" spc="-5">
                <a:solidFill>
                  <a:srgbClr val="000000"/>
                </a:solidFill>
                <a:latin typeface="Arial"/>
                <a:ea typeface="Arial"/>
              </a:rPr>
              <a:t>ki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ện.</a:t>
            </a:r>
            <a:endParaRPr lang="en-US" sz="2800" dirty="0"/>
          </a:p>
          <a:p>
            <a:pPr marL="0" indent="832408"/>
            <a:r>
              <a:rPr lang="en-US" altLang="zh-CN" sz="2800" dirty="0">
                <a:solidFill>
                  <a:srgbClr val="1C518C"/>
                </a:solidFill>
                <a:latin typeface="Wingdings"/>
                <a:ea typeface="Wingdings"/>
              </a:rPr>
              <a:t></a:t>
            </a:r>
            <a:r>
              <a:rPr lang="en-US" altLang="zh-CN" sz="2800" b="1" i="1" dirty="0">
                <a:solidFill>
                  <a:srgbClr val="225A86"/>
                </a:solidFill>
                <a:latin typeface="Arial"/>
                <a:ea typeface="Arial"/>
              </a:rPr>
              <a:t>range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: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Vùng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điều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kiện</a:t>
            </a:r>
            <a:endParaRPr lang="en-US" sz="2800" dirty="0"/>
          </a:p>
          <a:p>
            <a:pPr marL="0" indent="832408"/>
            <a:r>
              <a:rPr lang="en-US" altLang="zh-CN" sz="2800" dirty="0">
                <a:solidFill>
                  <a:srgbClr val="1C518C"/>
                </a:solidFill>
                <a:latin typeface="Wingdings"/>
                <a:ea typeface="Wingdings"/>
              </a:rPr>
              <a:t></a:t>
            </a:r>
            <a:r>
              <a:rPr lang="en-US" altLang="zh-CN" sz="2800" b="1" i="1" dirty="0">
                <a:solidFill>
                  <a:srgbClr val="225A86"/>
                </a:solidFill>
                <a:latin typeface="Arial"/>
                <a:ea typeface="Arial"/>
              </a:rPr>
              <a:t>criteria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: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Điều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kiện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tính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tổng,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có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thể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là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số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,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chữ</a:t>
            </a:r>
            <a:r>
              <a:rPr lang="en-US" altLang="zh-CN" sz="2800" dirty="0"/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hoặc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biểu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thức</a:t>
            </a:r>
            <a:endParaRPr lang="en-US" sz="2800" dirty="0"/>
          </a:p>
          <a:p>
            <a:pPr marL="0" indent="832408"/>
            <a:r>
              <a:rPr lang="en-US" altLang="zh-CN" sz="2800" dirty="0">
                <a:solidFill>
                  <a:srgbClr val="1C518C"/>
                </a:solidFill>
                <a:latin typeface="Wingdings"/>
                <a:ea typeface="Wingdings"/>
              </a:rPr>
              <a:t></a:t>
            </a:r>
            <a:r>
              <a:rPr lang="en-US" altLang="zh-CN" sz="2800" b="1" i="1" dirty="0">
                <a:solidFill>
                  <a:srgbClr val="225A86"/>
                </a:solidFill>
                <a:latin typeface="Arial"/>
                <a:ea typeface="Arial"/>
              </a:rPr>
              <a:t>sum_range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: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Vùng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tính</a:t>
            </a:r>
            <a:r>
              <a:rPr lang="en-US" altLang="zh-CN" sz="2800" spc="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tổng</a:t>
            </a:r>
            <a:endParaRPr lang="en-US" sz="2800" dirty="0"/>
          </a:p>
          <a:p>
            <a:pPr marL="0" indent="374904"/>
            <a:r>
              <a:rPr lang="en-US" altLang="zh-CN" sz="2800" dirty="0">
                <a:solidFill>
                  <a:srgbClr val="389C70"/>
                </a:solidFill>
                <a:latin typeface="Wingdings"/>
                <a:ea typeface="Wingdings"/>
              </a:rPr>
              <a:t></a:t>
            </a:r>
            <a:r>
              <a:rPr lang="en-US" altLang="zh-CN" sz="2800" spc="-309" dirty="0">
                <a:solidFill>
                  <a:srgbClr val="389C70"/>
                </a:solidFill>
                <a:latin typeface="Wingdings"/>
                <a:cs typeface="Wingding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Hàm</a:t>
            </a:r>
            <a:r>
              <a:rPr lang="en-US" altLang="zh-CN" sz="280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SUMIF</a:t>
            </a:r>
            <a:r>
              <a:rPr lang="en-US" altLang="zh-CN" sz="280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chỉ</a:t>
            </a:r>
            <a:r>
              <a:rPr lang="en-US" altLang="zh-CN" sz="2800" spc="-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tính</a:t>
            </a:r>
            <a:r>
              <a:rPr lang="en-US" altLang="zh-CN" sz="280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tổng</a:t>
            </a:r>
            <a:r>
              <a:rPr lang="en-US" altLang="zh-CN" sz="280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theo</a:t>
            </a:r>
            <a:r>
              <a:rPr lang="en-US" altLang="zh-CN" sz="2800" spc="-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1</a:t>
            </a:r>
            <a:r>
              <a:rPr lang="en-US" altLang="zh-CN" sz="280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điều</a:t>
            </a:r>
            <a:r>
              <a:rPr lang="en-US" altLang="zh-CN" sz="280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kiện.</a:t>
            </a:r>
          </a:p>
        </p:txBody>
      </p:sp>
    </p:spTree>
    <p:extLst>
      <p:ext uri="{BB962C8B-B14F-4D97-AF65-F5344CB8AC3E}">
        <p14:creationId xmlns:p14="http://schemas.microsoft.com/office/powerpoint/2010/main" val="23474528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8" name="Picture 11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"/>
            <a:ext cx="9144000" cy="769620"/>
          </a:xfrm>
          <a:prstGeom prst="rect">
            <a:avLst/>
          </a:prstGeom>
        </p:spPr>
      </p:pic>
      <p:sp>
        <p:nvSpPr>
          <p:cNvPr id="2" name="Freeform 1168"/>
          <p:cNvSpPr/>
          <p:nvPr/>
        </p:nvSpPr>
        <p:spPr>
          <a:xfrm>
            <a:off x="0" y="0"/>
            <a:ext cx="9144000" cy="241300"/>
          </a:xfrm>
          <a:custGeom>
            <a:avLst/>
            <a:gdLst>
              <a:gd name="connsiteX0" fmla="*/ 0 w 9144000"/>
              <a:gd name="connsiteY0" fmla="*/ 241300 h 241300"/>
              <a:gd name="connsiteX1" fmla="*/ 9144000 w 9144000"/>
              <a:gd name="connsiteY1" fmla="*/ 241300 h 241300"/>
              <a:gd name="connsiteX2" fmla="*/ 9144000 w 9144000"/>
              <a:gd name="connsiteY2" fmla="*/ 0 h 241300"/>
              <a:gd name="connsiteX3" fmla="*/ 0 w 9144000"/>
              <a:gd name="connsiteY3" fmla="*/ 0 h 241300"/>
              <a:gd name="connsiteX4" fmla="*/ 0 w 9144000"/>
              <a:gd name="connsiteY4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41300">
                <a:moveTo>
                  <a:pt x="0" y="241300"/>
                </a:moveTo>
                <a:lnTo>
                  <a:pt x="9144000" y="241300"/>
                </a:lnTo>
                <a:lnTo>
                  <a:pt x="9144000" y="0"/>
                </a:lnTo>
                <a:lnTo>
                  <a:pt x="0" y="0"/>
                </a:lnTo>
                <a:lnTo>
                  <a:pt x="0" y="241300"/>
                </a:lnTo>
                <a:close/>
              </a:path>
            </a:pathLst>
          </a:custGeom>
          <a:solidFill>
            <a:srgbClr val="389C7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71" name="Picture 11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2019"/>
            <a:ext cx="9144000" cy="68580"/>
          </a:xfrm>
          <a:prstGeom prst="rect">
            <a:avLst/>
          </a:prstGeom>
        </p:spPr>
      </p:pic>
      <p:sp>
        <p:nvSpPr>
          <p:cNvPr id="1172" name="TextBox 1172"/>
          <p:cNvSpPr txBox="1"/>
          <p:nvPr/>
        </p:nvSpPr>
        <p:spPr>
          <a:xfrm>
            <a:off x="179831" y="313529"/>
            <a:ext cx="8687178" cy="1179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104851" algn="ctr"/>
            <a:r>
              <a:rPr lang="en-US" altLang="zh-CN" sz="3200" b="1">
                <a:solidFill>
                  <a:srgbClr val="FFC000"/>
                </a:solidFill>
                <a:latin typeface="Arial"/>
                <a:ea typeface="Arial"/>
              </a:rPr>
              <a:t>Các hàm thông dụng</a:t>
            </a:r>
            <a:endParaRPr lang="en-US" sz="3200"/>
          </a:p>
          <a:p>
            <a:pPr>
              <a:lnSpc>
                <a:spcPts val="1970"/>
              </a:lnSpc>
            </a:pPr>
            <a:endParaRPr lang="en-US" dirty="0"/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v"/>
            </a:pPr>
            <a:r>
              <a:rPr lang="en-US" altLang="zh-CN" sz="2800" u="sng" spc="-5" dirty="0">
                <a:solidFill>
                  <a:srgbClr val="0000FF"/>
                </a:solidFill>
                <a:latin typeface="Times New Roman"/>
                <a:ea typeface="Times New Roman"/>
              </a:rPr>
              <a:t>Hàm</a:t>
            </a:r>
            <a:r>
              <a:rPr lang="en-US" altLang="zh-CN" sz="2800" u="sng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u="sng" spc="-5" dirty="0">
                <a:solidFill>
                  <a:srgbClr val="0000FF"/>
                </a:solidFill>
                <a:latin typeface="Times New Roman"/>
                <a:ea typeface="Times New Roman"/>
              </a:rPr>
              <a:t>COUNT</a:t>
            </a:r>
          </a:p>
        </p:txBody>
      </p:sp>
      <p:sp>
        <p:nvSpPr>
          <p:cNvPr id="1174" name="TextBox 1174"/>
          <p:cNvSpPr txBox="1"/>
          <p:nvPr/>
        </p:nvSpPr>
        <p:spPr>
          <a:xfrm>
            <a:off x="462013" y="1769102"/>
            <a:ext cx="8404995" cy="37394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Cú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pháp:=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COUNT(value1,</a:t>
            </a:r>
            <a:r>
              <a:rPr lang="en-US" altLang="zh-CN" sz="2800" spc="-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value2…)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C</a:t>
            </a:r>
            <a:r>
              <a:rPr lang="en-US" altLang="zh-CN" sz="2800">
                <a:latin typeface="Arial"/>
                <a:ea typeface="Arial"/>
              </a:rPr>
              <a:t>ông</a:t>
            </a:r>
            <a:r>
              <a:rPr lang="en-US" altLang="zh-CN" sz="2800">
                <a:latin typeface="Arial"/>
                <a:cs typeface="Arial"/>
              </a:rPr>
              <a:t> </a:t>
            </a:r>
            <a:r>
              <a:rPr lang="en-US" altLang="zh-CN" sz="2800">
                <a:latin typeface="Arial"/>
                <a:ea typeface="Arial"/>
              </a:rPr>
              <a:t>dụng:đếm</a:t>
            </a:r>
            <a:r>
              <a:rPr lang="en-US" altLang="zh-CN" sz="2800">
                <a:latin typeface="Arial"/>
                <a:cs typeface="Arial"/>
              </a:rPr>
              <a:t> </a:t>
            </a:r>
            <a:r>
              <a:rPr lang="en-US" altLang="zh-CN" sz="2800">
                <a:latin typeface="Arial"/>
                <a:ea typeface="Arial"/>
              </a:rPr>
              <a:t>số</a:t>
            </a:r>
            <a:r>
              <a:rPr lang="en-US" altLang="zh-CN" sz="2800">
                <a:latin typeface="Arial"/>
                <a:cs typeface="Arial"/>
              </a:rPr>
              <a:t> </a:t>
            </a:r>
            <a:r>
              <a:rPr lang="en-US" altLang="zh-CN" sz="2800">
                <a:latin typeface="Arial"/>
                <a:ea typeface="Arial"/>
              </a:rPr>
              <a:t>lượng</a:t>
            </a:r>
            <a:r>
              <a:rPr lang="en-US" altLang="zh-CN" sz="2800">
                <a:latin typeface="Arial"/>
                <a:cs typeface="Arial"/>
              </a:rPr>
              <a:t> </a:t>
            </a:r>
            <a:r>
              <a:rPr lang="en-US" altLang="zh-CN" sz="2800">
                <a:latin typeface="Arial"/>
                <a:ea typeface="Arial"/>
              </a:rPr>
              <a:t>ô</a:t>
            </a:r>
            <a:r>
              <a:rPr lang="en-US" altLang="zh-CN" sz="2800">
                <a:latin typeface="Arial"/>
                <a:cs typeface="Arial"/>
              </a:rPr>
              <a:t> </a:t>
            </a:r>
            <a:r>
              <a:rPr lang="en-US" altLang="zh-CN" sz="2800">
                <a:latin typeface="Arial"/>
                <a:ea typeface="Arial"/>
              </a:rPr>
              <a:t>có</a:t>
            </a:r>
            <a:r>
              <a:rPr lang="en-US" altLang="zh-CN" sz="2800">
                <a:latin typeface="Arial"/>
                <a:cs typeface="Arial"/>
              </a:rPr>
              <a:t> </a:t>
            </a:r>
            <a:r>
              <a:rPr lang="en-US" altLang="zh-CN" sz="2800">
                <a:latin typeface="Arial"/>
                <a:ea typeface="Arial"/>
              </a:rPr>
              <a:t>chứa</a:t>
            </a:r>
            <a:r>
              <a:rPr lang="en-US" altLang="zh-CN" sz="2800">
                <a:latin typeface="Arial"/>
                <a:cs typeface="Arial"/>
              </a:rPr>
              <a:t> </a:t>
            </a:r>
            <a:r>
              <a:rPr lang="en-US" altLang="zh-CN" sz="2800">
                <a:latin typeface="Arial"/>
                <a:ea typeface="Arial"/>
              </a:rPr>
              <a:t>dữ</a:t>
            </a:r>
            <a:r>
              <a:rPr lang="en-US" altLang="zh-CN" sz="2800" spc="110">
                <a:latin typeface="Arial"/>
                <a:cs typeface="Arial"/>
              </a:rPr>
              <a:t> </a:t>
            </a:r>
            <a:r>
              <a:rPr lang="en-US" altLang="zh-CN" sz="2800">
                <a:latin typeface="Arial"/>
                <a:ea typeface="Arial"/>
              </a:rPr>
              <a:t>liệu kiểu</a:t>
            </a:r>
            <a:r>
              <a:rPr lang="en-US" altLang="zh-CN" sz="2800" spc="10">
                <a:latin typeface="Arial"/>
                <a:cs typeface="Arial"/>
              </a:rPr>
              <a:t> </a:t>
            </a:r>
            <a:r>
              <a:rPr lang="en-US" altLang="zh-CN" sz="2800">
                <a:latin typeface="Arial"/>
                <a:ea typeface="Arial"/>
              </a:rPr>
              <a:t>số được</a:t>
            </a:r>
            <a:r>
              <a:rPr lang="en-US" altLang="zh-CN" sz="2800">
                <a:latin typeface="Arial"/>
                <a:cs typeface="Arial"/>
              </a:rPr>
              <a:t> </a:t>
            </a:r>
            <a:r>
              <a:rPr lang="en-US" altLang="zh-CN" sz="2800">
                <a:latin typeface="Arial"/>
                <a:ea typeface="Arial"/>
              </a:rPr>
              <a:t>liệt</a:t>
            </a:r>
            <a:r>
              <a:rPr lang="en-US" altLang="zh-CN" sz="2800" spc="-20">
                <a:latin typeface="Arial"/>
                <a:cs typeface="Arial"/>
              </a:rPr>
              <a:t> </a:t>
            </a:r>
            <a:r>
              <a:rPr lang="en-US" altLang="zh-CN" sz="2800">
                <a:latin typeface="Arial"/>
                <a:ea typeface="Arial"/>
              </a:rPr>
              <a:t>kê trong ngoặc(không</a:t>
            </a:r>
            <a:r>
              <a:rPr lang="en-US" altLang="zh-CN" sz="2800">
                <a:latin typeface="Arial"/>
                <a:cs typeface="Arial"/>
              </a:rPr>
              <a:t> </a:t>
            </a:r>
            <a:r>
              <a:rPr lang="en-US" altLang="zh-CN" sz="2800">
                <a:latin typeface="Arial"/>
                <a:ea typeface="Arial"/>
              </a:rPr>
              <a:t>đếm</a:t>
            </a:r>
            <a:r>
              <a:rPr lang="en-US" altLang="zh-CN" sz="2800" spc="15">
                <a:latin typeface="Arial"/>
                <a:cs typeface="Arial"/>
              </a:rPr>
              <a:t> </a:t>
            </a:r>
            <a:r>
              <a:rPr lang="en-US" altLang="zh-CN" sz="2800">
                <a:latin typeface="Arial"/>
                <a:ea typeface="Arial"/>
              </a:rPr>
              <a:t>ô chuỗi</a:t>
            </a:r>
            <a:r>
              <a:rPr lang="en-US" altLang="zh-CN" sz="2800">
                <a:latin typeface="Arial"/>
                <a:cs typeface="Arial"/>
              </a:rPr>
              <a:t> </a:t>
            </a:r>
            <a:r>
              <a:rPr lang="en-US" altLang="zh-CN" sz="2800">
                <a:latin typeface="Arial"/>
                <a:ea typeface="Arial"/>
              </a:rPr>
              <a:t>và</a:t>
            </a:r>
            <a:r>
              <a:rPr lang="en-US" altLang="zh-CN" sz="2800">
                <a:latin typeface="Arial"/>
                <a:cs typeface="Arial"/>
              </a:rPr>
              <a:t> </a:t>
            </a:r>
            <a:r>
              <a:rPr lang="en-US" altLang="zh-CN" sz="2800">
                <a:latin typeface="Arial"/>
                <a:ea typeface="Arial"/>
              </a:rPr>
              <a:t>ô</a:t>
            </a:r>
            <a:r>
              <a:rPr lang="en-US" altLang="zh-CN" sz="2800" spc="5">
                <a:latin typeface="Arial"/>
                <a:cs typeface="Arial"/>
              </a:rPr>
              <a:t> </a:t>
            </a:r>
            <a:r>
              <a:rPr lang="en-US" altLang="zh-CN" sz="2800">
                <a:latin typeface="Arial"/>
                <a:ea typeface="Arial"/>
              </a:rPr>
              <a:t>rỗng).</a:t>
            </a:r>
          </a:p>
          <a:p>
            <a:pPr marL="457200" indent="-457200" algn="just">
              <a:lnSpc>
                <a:spcPct val="150000"/>
              </a:lnSpc>
              <a:spcBef>
                <a:spcPts val="334"/>
              </a:spcBef>
              <a:buFont typeface="Wingdings" pitchFamily="2" charset="2"/>
              <a:buChar char="§"/>
              <a:tabLst>
                <a:tab pos="2667330" algn="l"/>
              </a:tabLst>
            </a:pPr>
            <a:r>
              <a:rPr lang="en-US" altLang="zh-CN" sz="2800">
                <a:latin typeface="Arial"/>
                <a:ea typeface="Arial"/>
              </a:rPr>
              <a:t>Ví</a:t>
            </a:r>
            <a:r>
              <a:rPr lang="en-US" altLang="zh-CN" sz="2800" spc="179">
                <a:latin typeface="Arial"/>
                <a:cs typeface="Arial"/>
              </a:rPr>
              <a:t> </a:t>
            </a:r>
            <a:r>
              <a:rPr lang="en-US" altLang="zh-CN" sz="2800">
                <a:latin typeface="Arial"/>
                <a:ea typeface="Arial"/>
              </a:rPr>
              <a:t>dụ: =</a:t>
            </a:r>
            <a:r>
              <a:rPr lang="en-US" altLang="zh-CN" sz="2800">
                <a:latin typeface="Arial"/>
                <a:cs typeface="Arial"/>
              </a:rPr>
              <a:t> </a:t>
            </a:r>
            <a:r>
              <a:rPr lang="en-US" altLang="zh-CN" sz="2800">
                <a:latin typeface="Arial"/>
                <a:ea typeface="Arial"/>
              </a:rPr>
              <a:t>COUNT(2,ab,5,4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)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trả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về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giá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trị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là</a:t>
            </a:r>
            <a:r>
              <a:rPr lang="en-US" altLang="zh-CN" sz="2800" spc="2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3</a:t>
            </a:r>
          </a:p>
          <a:p>
            <a:pPr marL="0">
              <a:lnSpc>
                <a:spcPct val="100000"/>
              </a:lnSpc>
            </a:pPr>
            <a:endParaRPr lang="en-US" altLang="zh-CN" sz="2800" dirty="0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4536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6800" y="4739641"/>
            <a:ext cx="6900653" cy="731520"/>
            <a:chOff x="1366597" y="2455168"/>
            <a:chExt cx="5941707" cy="685800"/>
          </a:xfrm>
        </p:grpSpPr>
        <p:sp>
          <p:nvSpPr>
            <p:cNvPr id="8" name="AutoShape 47"/>
            <p:cNvSpPr>
              <a:spLocks noChangeArrowheads="1"/>
            </p:cNvSpPr>
            <p:nvPr/>
          </p:nvSpPr>
          <p:spPr bwMode="gray">
            <a:xfrm>
              <a:off x="2550915" y="2574231"/>
              <a:ext cx="4757389" cy="457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5BA54">
                    <a:gamma/>
                    <a:tint val="21176"/>
                    <a:invGamma/>
                  </a:srgbClr>
                </a:gs>
                <a:gs pos="100000">
                  <a:srgbClr val="85BA54"/>
                </a:gs>
              </a:gsLst>
              <a:lin ang="0" scaled="1"/>
            </a:gradFill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9" name="AutoShape 48"/>
            <p:cNvSpPr>
              <a:spLocks noChangeArrowheads="1"/>
            </p:cNvSpPr>
            <p:nvPr/>
          </p:nvSpPr>
          <p:spPr bwMode="gray">
            <a:xfrm>
              <a:off x="1439042" y="2455168"/>
              <a:ext cx="1445725" cy="685800"/>
            </a:xfrm>
            <a:prstGeom prst="diamond">
              <a:avLst/>
            </a:prstGeom>
            <a:solidFill>
              <a:srgbClr val="85BA54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0" name="Text Box 49"/>
            <p:cNvSpPr txBox="1">
              <a:spLocks noChangeArrowheads="1"/>
            </p:cNvSpPr>
            <p:nvPr/>
          </p:nvSpPr>
          <p:spPr bwMode="gray">
            <a:xfrm>
              <a:off x="3051693" y="2629793"/>
              <a:ext cx="4256611" cy="3462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MICROSOFT POWER POINT</a:t>
              </a:r>
            </a:p>
          </p:txBody>
        </p:sp>
        <p:sp>
          <p:nvSpPr>
            <p:cNvPr id="11" name="Text Box 50"/>
            <p:cNvSpPr txBox="1">
              <a:spLocks noChangeArrowheads="1"/>
            </p:cNvSpPr>
            <p:nvPr/>
          </p:nvSpPr>
          <p:spPr bwMode="gray">
            <a:xfrm>
              <a:off x="1366597" y="2637276"/>
              <a:ext cx="1606992" cy="3751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ctr" eaLnBrk="0" hangingPunct="0">
                <a:defRPr/>
              </a:pPr>
              <a:r>
                <a:rPr lang="en-US" sz="2000" b="1" kern="0" dirty="0">
                  <a:solidFill>
                    <a:srgbClr val="FFFFFF"/>
                  </a:solidFill>
                </a:rPr>
                <a:t>30 </a:t>
              </a:r>
              <a:r>
                <a:rPr lang="en-US" sz="2000" b="1" kern="0" dirty="0" err="1">
                  <a:solidFill>
                    <a:srgbClr val="FFFFFF"/>
                  </a:solidFill>
                </a:rPr>
                <a:t>điểm</a:t>
              </a:r>
              <a:endParaRPr lang="en-US" sz="2000" b="1" kern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50938" y="3643957"/>
            <a:ext cx="6886724" cy="685800"/>
            <a:chOff x="1447063" y="3267472"/>
            <a:chExt cx="5861242" cy="685800"/>
          </a:xfrm>
        </p:grpSpPr>
        <p:sp>
          <p:nvSpPr>
            <p:cNvPr id="18" name="AutoShape 57"/>
            <p:cNvSpPr>
              <a:spLocks noChangeArrowheads="1"/>
            </p:cNvSpPr>
            <p:nvPr/>
          </p:nvSpPr>
          <p:spPr bwMode="gray">
            <a:xfrm>
              <a:off x="2550915" y="3386535"/>
              <a:ext cx="4757389" cy="457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086C2">
                    <a:gamma/>
                    <a:tint val="21176"/>
                    <a:invGamma/>
                  </a:srgbClr>
                </a:gs>
                <a:gs pos="100000">
                  <a:srgbClr val="5086C2"/>
                </a:gs>
              </a:gsLst>
              <a:lin ang="0" scaled="1"/>
            </a:gradFill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9" name="AutoShape 58"/>
            <p:cNvSpPr>
              <a:spLocks noChangeArrowheads="1"/>
            </p:cNvSpPr>
            <p:nvPr/>
          </p:nvSpPr>
          <p:spPr bwMode="gray">
            <a:xfrm>
              <a:off x="1447063" y="3267472"/>
              <a:ext cx="1437704" cy="685800"/>
            </a:xfrm>
            <a:prstGeom prst="diamond">
              <a:avLst/>
            </a:prstGeom>
            <a:solidFill>
              <a:srgbClr val="4C59D2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0" name="Text Box 59"/>
            <p:cNvSpPr txBox="1">
              <a:spLocks noChangeArrowheads="1"/>
            </p:cNvSpPr>
            <p:nvPr/>
          </p:nvSpPr>
          <p:spPr bwMode="gray">
            <a:xfrm>
              <a:off x="3048001" y="3442097"/>
              <a:ext cx="4260304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MICROSOFT EXCEL</a:t>
              </a:r>
            </a:p>
          </p:txBody>
        </p:sp>
        <p:sp>
          <p:nvSpPr>
            <p:cNvPr id="21" name="Text Box 60"/>
            <p:cNvSpPr txBox="1">
              <a:spLocks noChangeArrowheads="1"/>
            </p:cNvSpPr>
            <p:nvPr/>
          </p:nvSpPr>
          <p:spPr bwMode="gray">
            <a:xfrm>
              <a:off x="1570014" y="3414405"/>
              <a:ext cx="1197371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ctr" eaLnBrk="0" hangingPunct="0">
                <a:defRPr/>
              </a:pPr>
              <a:r>
                <a:rPr lang="en-US" sz="2000" b="1" kern="0" dirty="0">
                  <a:solidFill>
                    <a:srgbClr val="FFFFFF"/>
                  </a:solidFill>
                </a:rPr>
                <a:t>30 </a:t>
              </a:r>
              <a:r>
                <a:rPr lang="en-US" sz="2000" b="1" kern="0" dirty="0" err="1">
                  <a:solidFill>
                    <a:srgbClr val="FFFFFF"/>
                  </a:solidFill>
                </a:rPr>
                <a:t>điểm</a:t>
              </a:r>
              <a:endParaRPr lang="en-US" sz="2000" b="1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AutoShape 77"/>
          <p:cNvSpPr>
            <a:spLocks noChangeArrowheads="1"/>
          </p:cNvSpPr>
          <p:nvPr/>
        </p:nvSpPr>
        <p:spPr bwMode="gray">
          <a:xfrm>
            <a:off x="1866900" y="280987"/>
            <a:ext cx="6819900" cy="4953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lvl="2" algn="ctr" defTabSz="684213"/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 CHÍNH</a:t>
            </a:r>
          </a:p>
        </p:txBody>
      </p:sp>
      <p:sp>
        <p:nvSpPr>
          <p:cNvPr id="33" name="AutoShape 78"/>
          <p:cNvSpPr>
            <a:spLocks noChangeArrowheads="1"/>
          </p:cNvSpPr>
          <p:nvPr/>
        </p:nvSpPr>
        <p:spPr bwMode="gray">
          <a:xfrm>
            <a:off x="1150938" y="152400"/>
            <a:ext cx="1295400" cy="741362"/>
          </a:xfrm>
          <a:prstGeom prst="diamond">
            <a:avLst/>
          </a:prstGeom>
          <a:solidFill>
            <a:srgbClr val="92D050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900">
              <a:solidFill>
                <a:srgbClr val="000066"/>
              </a:solidFill>
            </a:endParaRPr>
          </a:p>
        </p:txBody>
      </p:sp>
      <p:pic>
        <p:nvPicPr>
          <p:cNvPr id="34" name="Picture 5" descr="ANI_BOOK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60362"/>
            <a:ext cx="523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052516_0815_Thngtintuy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52853" cy="1143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57950"/>
            <a:ext cx="21336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152855" y="2562199"/>
            <a:ext cx="6884807" cy="731520"/>
            <a:chOff x="1380241" y="2455168"/>
            <a:chExt cx="5928063" cy="685800"/>
          </a:xfrm>
        </p:grpSpPr>
        <p:sp>
          <p:nvSpPr>
            <p:cNvPr id="23" name="AutoShape 47"/>
            <p:cNvSpPr>
              <a:spLocks noChangeArrowheads="1"/>
            </p:cNvSpPr>
            <p:nvPr/>
          </p:nvSpPr>
          <p:spPr bwMode="gray">
            <a:xfrm>
              <a:off x="2550915" y="2574231"/>
              <a:ext cx="4757389" cy="457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5BA54">
                    <a:gamma/>
                    <a:tint val="21176"/>
                    <a:invGamma/>
                  </a:srgbClr>
                </a:gs>
                <a:gs pos="100000">
                  <a:srgbClr val="85BA54"/>
                </a:gs>
              </a:gsLst>
              <a:lin ang="0" scaled="1"/>
            </a:gradFill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4" name="AutoShape 48"/>
            <p:cNvSpPr>
              <a:spLocks noChangeArrowheads="1"/>
            </p:cNvSpPr>
            <p:nvPr/>
          </p:nvSpPr>
          <p:spPr bwMode="gray">
            <a:xfrm>
              <a:off x="1380241" y="2455168"/>
              <a:ext cx="1504527" cy="685800"/>
            </a:xfrm>
            <a:prstGeom prst="diamond">
              <a:avLst/>
            </a:prstGeom>
            <a:solidFill>
              <a:srgbClr val="85BA54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5" name="Text Box 49"/>
            <p:cNvSpPr txBox="1">
              <a:spLocks noChangeArrowheads="1"/>
            </p:cNvSpPr>
            <p:nvPr/>
          </p:nvSpPr>
          <p:spPr bwMode="gray">
            <a:xfrm>
              <a:off x="3051693" y="2629793"/>
              <a:ext cx="4256611" cy="3462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MICROSOFT WORD</a:t>
              </a:r>
            </a:p>
          </p:txBody>
        </p:sp>
        <p:sp>
          <p:nvSpPr>
            <p:cNvPr id="26" name="Text Box 50"/>
            <p:cNvSpPr txBox="1">
              <a:spLocks noChangeArrowheads="1"/>
            </p:cNvSpPr>
            <p:nvPr/>
          </p:nvSpPr>
          <p:spPr bwMode="gray">
            <a:xfrm>
              <a:off x="1642379" y="2629793"/>
              <a:ext cx="980248" cy="3751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 algn="ctr" eaLnBrk="0" hangingPunct="0">
                <a:defRPr/>
              </a:pPr>
              <a:r>
                <a:rPr lang="en-US" sz="2000" b="1" kern="0" dirty="0">
                  <a:solidFill>
                    <a:srgbClr val="FFFFFF"/>
                  </a:solidFill>
                </a:rPr>
                <a:t>30 </a:t>
              </a:r>
              <a:r>
                <a:rPr lang="en-US" sz="2000" b="1" kern="0" dirty="0" err="1">
                  <a:solidFill>
                    <a:srgbClr val="FFFFFF"/>
                  </a:solidFill>
                </a:rPr>
                <a:t>điểm</a:t>
              </a:r>
              <a:endParaRPr lang="en-US" sz="2000" b="1" kern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66800" y="1322359"/>
            <a:ext cx="7219550" cy="729933"/>
            <a:chOff x="1752652" y="1591072"/>
            <a:chExt cx="5732365" cy="685800"/>
          </a:xfrm>
        </p:grpSpPr>
        <p:sp>
          <p:nvSpPr>
            <p:cNvPr id="28" name="AutoShape 52"/>
            <p:cNvSpPr>
              <a:spLocks noChangeArrowheads="1"/>
            </p:cNvSpPr>
            <p:nvPr/>
          </p:nvSpPr>
          <p:spPr bwMode="gray">
            <a:xfrm>
              <a:off x="2538432" y="1710135"/>
              <a:ext cx="4757389" cy="457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E8848">
                    <a:gamma/>
                    <a:tint val="21176"/>
                    <a:invGamma/>
                  </a:srgbClr>
                </a:gs>
                <a:gs pos="100000">
                  <a:srgbClr val="DE8848"/>
                </a:gs>
              </a:gsLst>
              <a:lin ang="0" scaled="1"/>
            </a:gradFill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9" name="AutoShape 53"/>
            <p:cNvSpPr>
              <a:spLocks noChangeArrowheads="1"/>
            </p:cNvSpPr>
            <p:nvPr/>
          </p:nvSpPr>
          <p:spPr bwMode="gray">
            <a:xfrm>
              <a:off x="1752652" y="1591072"/>
              <a:ext cx="1306861" cy="685800"/>
            </a:xfrm>
            <a:prstGeom prst="diamond">
              <a:avLst/>
            </a:prstGeom>
            <a:solidFill>
              <a:srgbClr val="DE8848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0" name="Text Box 54"/>
            <p:cNvSpPr txBox="1">
              <a:spLocks noChangeArrowheads="1"/>
            </p:cNvSpPr>
            <p:nvPr/>
          </p:nvSpPr>
          <p:spPr bwMode="gray">
            <a:xfrm>
              <a:off x="3228406" y="1765697"/>
              <a:ext cx="4256611" cy="3470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TẠO THƯ MỤC</a:t>
              </a:r>
            </a:p>
          </p:txBody>
        </p:sp>
        <p:sp>
          <p:nvSpPr>
            <p:cNvPr id="31" name="Text Box 55"/>
            <p:cNvSpPr txBox="1">
              <a:spLocks noChangeArrowheads="1"/>
            </p:cNvSpPr>
            <p:nvPr/>
          </p:nvSpPr>
          <p:spPr bwMode="gray">
            <a:xfrm>
              <a:off x="1934162" y="1754735"/>
              <a:ext cx="903938" cy="3759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điểm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1143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0" name="Picture 12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"/>
            <a:ext cx="9144000" cy="769620"/>
          </a:xfrm>
          <a:prstGeom prst="rect">
            <a:avLst/>
          </a:prstGeom>
        </p:spPr>
      </p:pic>
      <p:sp>
        <p:nvSpPr>
          <p:cNvPr id="2" name="Freeform 1220"/>
          <p:cNvSpPr/>
          <p:nvPr/>
        </p:nvSpPr>
        <p:spPr>
          <a:xfrm>
            <a:off x="0" y="0"/>
            <a:ext cx="9144000" cy="241300"/>
          </a:xfrm>
          <a:custGeom>
            <a:avLst/>
            <a:gdLst>
              <a:gd name="connsiteX0" fmla="*/ 0 w 9144000"/>
              <a:gd name="connsiteY0" fmla="*/ 241300 h 241300"/>
              <a:gd name="connsiteX1" fmla="*/ 9144000 w 9144000"/>
              <a:gd name="connsiteY1" fmla="*/ 241300 h 241300"/>
              <a:gd name="connsiteX2" fmla="*/ 9144000 w 9144000"/>
              <a:gd name="connsiteY2" fmla="*/ 0 h 241300"/>
              <a:gd name="connsiteX3" fmla="*/ 0 w 9144000"/>
              <a:gd name="connsiteY3" fmla="*/ 0 h 241300"/>
              <a:gd name="connsiteX4" fmla="*/ 0 w 9144000"/>
              <a:gd name="connsiteY4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41300">
                <a:moveTo>
                  <a:pt x="0" y="241300"/>
                </a:moveTo>
                <a:lnTo>
                  <a:pt x="9144000" y="241300"/>
                </a:lnTo>
                <a:lnTo>
                  <a:pt x="9144000" y="0"/>
                </a:lnTo>
                <a:lnTo>
                  <a:pt x="0" y="0"/>
                </a:lnTo>
                <a:lnTo>
                  <a:pt x="0" y="241300"/>
                </a:lnTo>
                <a:close/>
              </a:path>
            </a:pathLst>
          </a:custGeom>
          <a:solidFill>
            <a:srgbClr val="389C7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3" name="Picture 12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2019"/>
            <a:ext cx="9144000" cy="68580"/>
          </a:xfrm>
          <a:prstGeom prst="rect">
            <a:avLst/>
          </a:prstGeom>
        </p:spPr>
      </p:pic>
      <p:sp>
        <p:nvSpPr>
          <p:cNvPr id="4" name="TextBox 1228"/>
          <p:cNvSpPr txBox="1"/>
          <p:nvPr/>
        </p:nvSpPr>
        <p:spPr>
          <a:xfrm>
            <a:off x="385011" y="313529"/>
            <a:ext cx="8526827" cy="34214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104851" algn="ctr"/>
            <a:r>
              <a:rPr lang="en-US" altLang="zh-CN" sz="3200" b="1">
                <a:solidFill>
                  <a:srgbClr val="FFC000"/>
                </a:solidFill>
                <a:latin typeface="Arial"/>
                <a:ea typeface="Arial"/>
              </a:rPr>
              <a:t>Các hàm thông dụng</a:t>
            </a:r>
            <a:endParaRPr lang="en-US" sz="320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164"/>
              </a:lnSpc>
            </a:pPr>
            <a:endParaRPr lang="en-US" dirty="0"/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v"/>
            </a:pPr>
            <a:r>
              <a:rPr lang="en-US" altLang="zh-CN" sz="2600" u="sng">
                <a:solidFill>
                  <a:srgbClr val="0000FF"/>
                </a:solidFill>
                <a:latin typeface="Times New Roman"/>
                <a:ea typeface="Times New Roman"/>
              </a:rPr>
              <a:t>Hàm</a:t>
            </a:r>
            <a:r>
              <a:rPr lang="en-US" altLang="zh-CN" sz="2600" u="sng" spc="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u="sng">
                <a:solidFill>
                  <a:srgbClr val="0000FF"/>
                </a:solidFill>
                <a:latin typeface="Times New Roman"/>
                <a:ea typeface="Times New Roman"/>
              </a:rPr>
              <a:t>COUNTIF</a:t>
            </a:r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v"/>
            </a:pPr>
            <a:endParaRPr lang="en-US" altLang="zh-CN" sz="2600" u="sng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Cú</a:t>
            </a:r>
            <a:r>
              <a:rPr lang="en-US" altLang="zh-CN" sz="2400" spc="2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pháp:</a:t>
            </a:r>
            <a:r>
              <a:rPr lang="en-US" altLang="zh-CN" sz="2400" spc="25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=</a:t>
            </a:r>
            <a:r>
              <a:rPr lang="en-US" altLang="zh-CN" sz="2400" spc="2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COUNTIF(</a:t>
            </a:r>
            <a:r>
              <a:rPr lang="en-US" altLang="zh-CN" sz="2400" spc="3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range,criteria)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Công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dụng:đếm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số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lượng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ô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trong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vùng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range</a:t>
            </a:r>
            <a:r>
              <a:rPr lang="en-US" altLang="zh-CN" sz="2400" spc="8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thỏa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mãn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điều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kiện</a:t>
            </a:r>
            <a:r>
              <a:rPr lang="en-US" altLang="zh-CN" sz="2400" spc="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criteria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Ví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dụ: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Cho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bảng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tính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như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sau,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yêu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cầu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đếm</a:t>
            </a:r>
            <a:r>
              <a:rPr lang="en-US" altLang="zh-CN" sz="2400" spc="-2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số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mặt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hàng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có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số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lượng</a:t>
            </a:r>
            <a:r>
              <a:rPr lang="en-US" altLang="zh-CN" sz="2400" spc="2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&gt;=15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4665" y="3875723"/>
            <a:ext cx="8135801" cy="1757740"/>
            <a:chOff x="901165" y="3760223"/>
            <a:chExt cx="8135801" cy="1757740"/>
          </a:xfrm>
        </p:grpSpPr>
        <p:pic>
          <p:nvPicPr>
            <p:cNvPr id="1228" name="Picture 12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1165" y="3760223"/>
              <a:ext cx="6675120" cy="1744980"/>
            </a:xfrm>
            <a:prstGeom prst="rect">
              <a:avLst/>
            </a:prstGeom>
          </p:spPr>
        </p:pic>
        <p:sp>
          <p:nvSpPr>
            <p:cNvPr id="1234" name="TextBox 1234"/>
            <p:cNvSpPr txBox="1"/>
            <p:nvPr/>
          </p:nvSpPr>
          <p:spPr>
            <a:xfrm>
              <a:off x="5513356" y="5058863"/>
              <a:ext cx="3523610" cy="45910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lang="en-US" altLang="zh-CN" sz="2400" dirty="0">
                  <a:solidFill>
                    <a:srgbClr val="FF0000"/>
                  </a:solidFill>
                  <a:latin typeface="Times New Roman"/>
                  <a:ea typeface="Times New Roman"/>
                </a:rPr>
                <a:t>Kết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/>
                  <a:ea typeface="Times New Roman"/>
                </a:rPr>
                <a:t>quả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/>
                  <a:ea typeface="Times New Roman"/>
                </a:rPr>
                <a:t>sẽ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/>
                  <a:ea typeface="Times New Roman"/>
                </a:rPr>
                <a:t>trả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/>
                  <a:ea typeface="Times New Roman"/>
                </a:rPr>
                <a:t>về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/>
                  <a:ea typeface="Times New Roman"/>
                </a:rPr>
                <a:t>giá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/>
                  <a:ea typeface="Times New Roman"/>
                </a:rPr>
                <a:t>trị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/>
                  <a:ea typeface="Times New Roman"/>
                </a:rPr>
                <a:t>là</a:t>
              </a:r>
              <a:r>
                <a:rPr lang="en-US" altLang="zh-CN" sz="2400" spc="-55" dirty="0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/>
                  <a:ea typeface="Times New Roman"/>
                </a:rPr>
                <a:t>3.</a:t>
              </a:r>
            </a:p>
            <a:p>
              <a:pPr>
                <a:lnSpc>
                  <a:spcPts val="675"/>
                </a:lnSpc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648577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Freeform 1120"/>
          <p:cNvSpPr/>
          <p:nvPr/>
        </p:nvSpPr>
        <p:spPr>
          <a:xfrm>
            <a:off x="0" y="6524625"/>
            <a:ext cx="9144000" cy="333375"/>
          </a:xfrm>
          <a:custGeom>
            <a:avLst/>
            <a:gdLst>
              <a:gd name="connsiteX0" fmla="*/ 0 w 9144000"/>
              <a:gd name="connsiteY0" fmla="*/ 333375 h 333375"/>
              <a:gd name="connsiteX1" fmla="*/ 9144000 w 9144000"/>
              <a:gd name="connsiteY1" fmla="*/ 333375 h 333375"/>
              <a:gd name="connsiteX2" fmla="*/ 9144000 w 9144000"/>
              <a:gd name="connsiteY2" fmla="*/ 0 h 333375"/>
              <a:gd name="connsiteX3" fmla="*/ 0 w 9144000"/>
              <a:gd name="connsiteY3" fmla="*/ 0 h 333375"/>
              <a:gd name="connsiteX4" fmla="*/ 0 w 9144000"/>
              <a:gd name="connsiteY4" fmla="*/ 33337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BFBFB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2" name="Picture 1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"/>
            <a:ext cx="9144000" cy="769620"/>
          </a:xfrm>
          <a:prstGeom prst="rect">
            <a:avLst/>
          </a:prstGeom>
        </p:spPr>
      </p:pic>
      <p:sp>
        <p:nvSpPr>
          <p:cNvPr id="2" name="Freeform 1122"/>
          <p:cNvSpPr/>
          <p:nvPr/>
        </p:nvSpPr>
        <p:spPr>
          <a:xfrm>
            <a:off x="0" y="0"/>
            <a:ext cx="9144000" cy="241300"/>
          </a:xfrm>
          <a:custGeom>
            <a:avLst/>
            <a:gdLst>
              <a:gd name="connsiteX0" fmla="*/ 0 w 9144000"/>
              <a:gd name="connsiteY0" fmla="*/ 241300 h 241300"/>
              <a:gd name="connsiteX1" fmla="*/ 9144000 w 9144000"/>
              <a:gd name="connsiteY1" fmla="*/ 241300 h 241300"/>
              <a:gd name="connsiteX2" fmla="*/ 9144000 w 9144000"/>
              <a:gd name="connsiteY2" fmla="*/ 0 h 241300"/>
              <a:gd name="connsiteX3" fmla="*/ 0 w 9144000"/>
              <a:gd name="connsiteY3" fmla="*/ 0 h 241300"/>
              <a:gd name="connsiteX4" fmla="*/ 0 w 9144000"/>
              <a:gd name="connsiteY4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41300">
                <a:moveTo>
                  <a:pt x="0" y="241300"/>
                </a:moveTo>
                <a:lnTo>
                  <a:pt x="9144000" y="241300"/>
                </a:lnTo>
                <a:lnTo>
                  <a:pt x="9144000" y="0"/>
                </a:lnTo>
                <a:lnTo>
                  <a:pt x="0" y="0"/>
                </a:lnTo>
                <a:lnTo>
                  <a:pt x="0" y="241300"/>
                </a:lnTo>
                <a:close/>
              </a:path>
            </a:pathLst>
          </a:custGeom>
          <a:solidFill>
            <a:srgbClr val="389C7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4" name="Picture 11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61760"/>
            <a:ext cx="9144000" cy="68580"/>
          </a:xfrm>
          <a:prstGeom prst="rect">
            <a:avLst/>
          </a:prstGeom>
        </p:spPr>
      </p:pic>
      <p:pic>
        <p:nvPicPr>
          <p:cNvPr id="1125" name="Picture 11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2019"/>
            <a:ext cx="9144000" cy="68580"/>
          </a:xfrm>
          <a:prstGeom prst="rect">
            <a:avLst/>
          </a:prstGeom>
        </p:spPr>
      </p:pic>
      <p:sp>
        <p:nvSpPr>
          <p:cNvPr id="1126" name="TextBox 1126"/>
          <p:cNvSpPr txBox="1"/>
          <p:nvPr/>
        </p:nvSpPr>
        <p:spPr>
          <a:xfrm>
            <a:off x="298383" y="321594"/>
            <a:ext cx="8377218" cy="3262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104851" algn="ctr"/>
            <a:r>
              <a:rPr lang="en-US" altLang="zh-CN" sz="3200" b="1">
                <a:solidFill>
                  <a:srgbClr val="FFC000"/>
                </a:solidFill>
                <a:latin typeface="Arial"/>
                <a:ea typeface="Arial"/>
              </a:rPr>
              <a:t>Các hàm thông dụng</a:t>
            </a:r>
            <a:endParaRPr lang="en-US" sz="320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55"/>
              </a:lnSpc>
            </a:pPr>
            <a:endParaRPr lang="en-US" dirty="0"/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v"/>
            </a:pPr>
            <a:r>
              <a:rPr lang="en-US" altLang="zh-CN" sz="2800" u="sng" spc="-5" dirty="0">
                <a:solidFill>
                  <a:srgbClr val="0000FF"/>
                </a:solidFill>
                <a:latin typeface="Times New Roman"/>
                <a:ea typeface="Times New Roman"/>
              </a:rPr>
              <a:t>Hàm</a:t>
            </a:r>
            <a:r>
              <a:rPr lang="en-US" altLang="zh-CN" sz="2800" u="sng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u="sng" spc="-5" dirty="0">
                <a:solidFill>
                  <a:srgbClr val="0000FF"/>
                </a:solidFill>
                <a:latin typeface="Times New Roman"/>
                <a:ea typeface="Times New Roman"/>
              </a:rPr>
              <a:t>MAX</a:t>
            </a:r>
          </a:p>
          <a:p>
            <a:pPr>
              <a:lnSpc>
                <a:spcPts val="1289"/>
              </a:lnSpc>
            </a:pPr>
            <a:endParaRPr lang="en-US" dirty="0"/>
          </a:p>
          <a:p>
            <a:pPr marL="457200" indent="-284163" algn="just">
              <a:buFont typeface="Wingdings" pitchFamily="2" charset="2"/>
              <a:buChar char="§"/>
            </a:pPr>
            <a:r>
              <a:rPr lang="en-US" altLang="zh-CN" sz="2800" spc="145">
                <a:solidFill>
                  <a:srgbClr val="000000"/>
                </a:solidFill>
                <a:latin typeface="Arial"/>
                <a:ea typeface="Arial"/>
              </a:rPr>
              <a:t>Cú</a:t>
            </a:r>
            <a:r>
              <a:rPr lang="en-US" altLang="zh-CN" sz="2800" spc="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114">
                <a:solidFill>
                  <a:srgbClr val="000000"/>
                </a:solidFill>
                <a:latin typeface="Arial"/>
                <a:ea typeface="Arial"/>
              </a:rPr>
              <a:t>pháp: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=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MAX(number1,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number2,</a:t>
            </a:r>
            <a:r>
              <a:rPr lang="en-US" altLang="zh-CN" sz="2800" spc="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...)</a:t>
            </a:r>
          </a:p>
          <a:p>
            <a:pPr marL="457200" indent="-284163" algn="just">
              <a:buFont typeface="Wingdings" pitchFamily="2" charset="2"/>
              <a:buChar char="§"/>
            </a:pP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Công</a:t>
            </a:r>
            <a:r>
              <a:rPr lang="en-US" altLang="zh-CN" sz="2800" spc="12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dụng</a:t>
            </a:r>
            <a:r>
              <a:rPr lang="en-US" altLang="zh-CN" sz="2800" spc="135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:</a:t>
            </a:r>
            <a:r>
              <a:rPr lang="en-US" altLang="zh-CN" sz="2800" spc="13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trả</a:t>
            </a:r>
            <a:r>
              <a:rPr lang="en-US" altLang="zh-CN" sz="2800" spc="12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về</a:t>
            </a:r>
            <a:r>
              <a:rPr lang="en-US" altLang="zh-CN" sz="2800" spc="13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giá</a:t>
            </a:r>
            <a:r>
              <a:rPr lang="en-US" altLang="zh-CN" sz="2800" spc="13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trị</a:t>
            </a:r>
            <a:r>
              <a:rPr lang="en-US" altLang="zh-CN" sz="2800" spc="13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lớn</a:t>
            </a:r>
            <a:r>
              <a:rPr lang="en-US" altLang="zh-CN" sz="2800" spc="13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nhất</a:t>
            </a:r>
            <a:r>
              <a:rPr lang="en-US" altLang="zh-CN" sz="2800" spc="12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trong</a:t>
            </a:r>
            <a:r>
              <a:rPr lang="en-US" altLang="zh-CN" sz="2800" spc="13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danh sách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các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đối số.</a:t>
            </a:r>
          </a:p>
          <a:p>
            <a:pPr marL="457200" indent="-284163" algn="just">
              <a:buFont typeface="Wingdings" pitchFamily="2" charset="2"/>
              <a:buChar char="§"/>
            </a:pPr>
            <a:r>
              <a:rPr lang="en-US" altLang="zh-CN" sz="2800" spc="185">
                <a:solidFill>
                  <a:srgbClr val="000000"/>
                </a:solidFill>
                <a:latin typeface="Arial"/>
                <a:ea typeface="Arial"/>
              </a:rPr>
              <a:t>Ví</a:t>
            </a:r>
            <a:r>
              <a:rPr lang="en-US" altLang="zh-CN" sz="2800" spc="1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220">
                <a:solidFill>
                  <a:srgbClr val="000000"/>
                </a:solidFill>
                <a:latin typeface="Arial"/>
                <a:ea typeface="Arial"/>
              </a:rPr>
              <a:t>dụ</a:t>
            </a:r>
            <a:r>
              <a:rPr lang="en-US" altLang="zh-CN" sz="2800" spc="110">
                <a:solidFill>
                  <a:srgbClr val="000000"/>
                </a:solidFill>
                <a:latin typeface="Arial"/>
                <a:ea typeface="Arial"/>
              </a:rPr>
              <a:t>: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=MAX(4,2,16,0)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trả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về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giá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trị</a:t>
            </a:r>
            <a:r>
              <a:rPr lang="en-US" altLang="zh-CN" sz="2800" spc="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3008185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4" name="Picture 11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"/>
            <a:ext cx="9144000" cy="769620"/>
          </a:xfrm>
          <a:prstGeom prst="rect">
            <a:avLst/>
          </a:prstGeom>
        </p:spPr>
      </p:pic>
      <p:sp>
        <p:nvSpPr>
          <p:cNvPr id="2" name="Freeform 1134"/>
          <p:cNvSpPr/>
          <p:nvPr/>
        </p:nvSpPr>
        <p:spPr>
          <a:xfrm>
            <a:off x="0" y="0"/>
            <a:ext cx="9144000" cy="241300"/>
          </a:xfrm>
          <a:custGeom>
            <a:avLst/>
            <a:gdLst>
              <a:gd name="connsiteX0" fmla="*/ 0 w 9144000"/>
              <a:gd name="connsiteY0" fmla="*/ 241300 h 241300"/>
              <a:gd name="connsiteX1" fmla="*/ 9144000 w 9144000"/>
              <a:gd name="connsiteY1" fmla="*/ 241300 h 241300"/>
              <a:gd name="connsiteX2" fmla="*/ 9144000 w 9144000"/>
              <a:gd name="connsiteY2" fmla="*/ 0 h 241300"/>
              <a:gd name="connsiteX3" fmla="*/ 0 w 9144000"/>
              <a:gd name="connsiteY3" fmla="*/ 0 h 241300"/>
              <a:gd name="connsiteX4" fmla="*/ 0 w 9144000"/>
              <a:gd name="connsiteY4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41300">
                <a:moveTo>
                  <a:pt x="0" y="241300"/>
                </a:moveTo>
                <a:lnTo>
                  <a:pt x="9144000" y="241300"/>
                </a:lnTo>
                <a:lnTo>
                  <a:pt x="9144000" y="0"/>
                </a:lnTo>
                <a:lnTo>
                  <a:pt x="0" y="0"/>
                </a:lnTo>
                <a:lnTo>
                  <a:pt x="0" y="241300"/>
                </a:lnTo>
                <a:close/>
              </a:path>
            </a:pathLst>
          </a:custGeom>
          <a:solidFill>
            <a:srgbClr val="389C7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7" name="Picture 11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2019"/>
            <a:ext cx="9144000" cy="68580"/>
          </a:xfrm>
          <a:prstGeom prst="rect">
            <a:avLst/>
          </a:prstGeom>
        </p:spPr>
      </p:pic>
      <p:sp>
        <p:nvSpPr>
          <p:cNvPr id="1138" name="TextBox 1138"/>
          <p:cNvSpPr txBox="1"/>
          <p:nvPr/>
        </p:nvSpPr>
        <p:spPr>
          <a:xfrm>
            <a:off x="179831" y="313529"/>
            <a:ext cx="8528050" cy="15645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104851" algn="ctr"/>
            <a:r>
              <a:rPr lang="en-US" altLang="zh-CN" sz="3200" b="1">
                <a:solidFill>
                  <a:srgbClr val="FFC000"/>
                </a:solidFill>
                <a:latin typeface="Arial"/>
                <a:ea typeface="Arial"/>
              </a:rPr>
              <a:t>Các hàm thông dụng</a:t>
            </a:r>
            <a:endParaRPr lang="en-US" sz="320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970"/>
              </a:lnSpc>
            </a:pPr>
            <a:endParaRPr lang="en-US" dirty="0"/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v"/>
            </a:pPr>
            <a:r>
              <a:rPr lang="en-US" altLang="zh-CN" sz="2800" u="sng" spc="-5" dirty="0">
                <a:solidFill>
                  <a:srgbClr val="0000FF"/>
                </a:solidFill>
                <a:latin typeface="Times New Roman"/>
                <a:ea typeface="Times New Roman"/>
              </a:rPr>
              <a:t>Hàm</a:t>
            </a:r>
            <a:r>
              <a:rPr lang="en-US" altLang="zh-CN" sz="2800" u="sng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u="sng" spc="-5" dirty="0">
                <a:solidFill>
                  <a:srgbClr val="0000FF"/>
                </a:solidFill>
                <a:latin typeface="Times New Roman"/>
                <a:ea typeface="Times New Roman"/>
              </a:rPr>
              <a:t>MIN</a:t>
            </a:r>
          </a:p>
        </p:txBody>
      </p:sp>
      <p:sp>
        <p:nvSpPr>
          <p:cNvPr id="1140" name="TextBox 1140"/>
          <p:cNvSpPr txBox="1"/>
          <p:nvPr/>
        </p:nvSpPr>
        <p:spPr>
          <a:xfrm>
            <a:off x="462013" y="1980852"/>
            <a:ext cx="8245869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8925" indent="-288925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Cú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pháp:=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MIN(number1,</a:t>
            </a:r>
            <a:r>
              <a:rPr lang="en-US" altLang="zh-CN" sz="2800" spc="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number2,...)</a:t>
            </a:r>
          </a:p>
          <a:p>
            <a:pPr marL="288925" indent="-288925" algn="just" hangingPunct="0">
              <a:lnSpc>
                <a:spcPct val="150000"/>
              </a:lnSpc>
              <a:buFont typeface="Wingdings" pitchFamily="2" charset="2"/>
              <a:buChar char="§"/>
              <a:tabLst>
                <a:tab pos="2766390" algn="l"/>
              </a:tabLst>
            </a:pP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Công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dụng: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trả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về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giá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trị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nhỏ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nhất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trong</a:t>
            </a:r>
            <a:r>
              <a:rPr lang="en-US" altLang="zh-CN" sz="2800" spc="8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danh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sách</a:t>
            </a:r>
            <a:r>
              <a:rPr lang="en-US" altLang="zh-CN" sz="2800" spc="-10">
                <a:solidFill>
                  <a:srgbClr val="000000"/>
                </a:solidFill>
                <a:latin typeface="Arial"/>
                <a:cs typeface="Arial"/>
              </a:rPr>
              <a:t> các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đối số.</a:t>
            </a:r>
          </a:p>
          <a:p>
            <a:pPr marL="288925" indent="-288925" algn="just" hangingPunct="0">
              <a:lnSpc>
                <a:spcPct val="150000"/>
              </a:lnSpc>
              <a:buFont typeface="Wingdings" pitchFamily="2" charset="2"/>
              <a:buChar char="§"/>
              <a:tabLst>
                <a:tab pos="2766390" algn="l"/>
              </a:tabLst>
            </a:pP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Ví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dụ: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=MIN(4,2,16,0)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trả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về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giá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trị</a:t>
            </a:r>
            <a:r>
              <a:rPr lang="en-US" altLang="zh-CN" sz="2800" spc="22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0933613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Freeform 1235"/>
          <p:cNvSpPr/>
          <p:nvPr/>
        </p:nvSpPr>
        <p:spPr>
          <a:xfrm>
            <a:off x="0" y="6524625"/>
            <a:ext cx="9144000" cy="333375"/>
          </a:xfrm>
          <a:custGeom>
            <a:avLst/>
            <a:gdLst>
              <a:gd name="connsiteX0" fmla="*/ 0 w 9144000"/>
              <a:gd name="connsiteY0" fmla="*/ 333375 h 333375"/>
              <a:gd name="connsiteX1" fmla="*/ 9144000 w 9144000"/>
              <a:gd name="connsiteY1" fmla="*/ 333375 h 333375"/>
              <a:gd name="connsiteX2" fmla="*/ 9144000 w 9144000"/>
              <a:gd name="connsiteY2" fmla="*/ 0 h 333375"/>
              <a:gd name="connsiteX3" fmla="*/ 0 w 9144000"/>
              <a:gd name="connsiteY3" fmla="*/ 0 h 333375"/>
              <a:gd name="connsiteX4" fmla="*/ 0 w 9144000"/>
              <a:gd name="connsiteY4" fmla="*/ 33337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BFBFB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7" name="Picture 12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"/>
            <a:ext cx="9144000" cy="769620"/>
          </a:xfrm>
          <a:prstGeom prst="rect">
            <a:avLst/>
          </a:prstGeom>
        </p:spPr>
      </p:pic>
      <p:sp>
        <p:nvSpPr>
          <p:cNvPr id="2" name="Freeform 1237"/>
          <p:cNvSpPr/>
          <p:nvPr/>
        </p:nvSpPr>
        <p:spPr>
          <a:xfrm>
            <a:off x="0" y="0"/>
            <a:ext cx="9144000" cy="241300"/>
          </a:xfrm>
          <a:custGeom>
            <a:avLst/>
            <a:gdLst>
              <a:gd name="connsiteX0" fmla="*/ 0 w 9144000"/>
              <a:gd name="connsiteY0" fmla="*/ 241300 h 241300"/>
              <a:gd name="connsiteX1" fmla="*/ 9144000 w 9144000"/>
              <a:gd name="connsiteY1" fmla="*/ 241300 h 241300"/>
              <a:gd name="connsiteX2" fmla="*/ 9144000 w 9144000"/>
              <a:gd name="connsiteY2" fmla="*/ 0 h 241300"/>
              <a:gd name="connsiteX3" fmla="*/ 0 w 9144000"/>
              <a:gd name="connsiteY3" fmla="*/ 0 h 241300"/>
              <a:gd name="connsiteX4" fmla="*/ 0 w 9144000"/>
              <a:gd name="connsiteY4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41300">
                <a:moveTo>
                  <a:pt x="0" y="241300"/>
                </a:moveTo>
                <a:lnTo>
                  <a:pt x="9144000" y="241300"/>
                </a:lnTo>
                <a:lnTo>
                  <a:pt x="9144000" y="0"/>
                </a:lnTo>
                <a:lnTo>
                  <a:pt x="0" y="0"/>
                </a:lnTo>
                <a:lnTo>
                  <a:pt x="0" y="241300"/>
                </a:lnTo>
                <a:close/>
              </a:path>
            </a:pathLst>
          </a:custGeom>
          <a:solidFill>
            <a:srgbClr val="389C7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9" name="Picture 12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61760"/>
            <a:ext cx="9144000" cy="68580"/>
          </a:xfrm>
          <a:prstGeom prst="rect">
            <a:avLst/>
          </a:prstGeom>
        </p:spPr>
      </p:pic>
      <p:pic>
        <p:nvPicPr>
          <p:cNvPr id="1240" name="Picture 12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2019"/>
            <a:ext cx="9144000" cy="68580"/>
          </a:xfrm>
          <a:prstGeom prst="rect">
            <a:avLst/>
          </a:prstGeom>
        </p:spPr>
      </p:pic>
      <p:sp>
        <p:nvSpPr>
          <p:cNvPr id="1241" name="TextBox 1241"/>
          <p:cNvSpPr txBox="1"/>
          <p:nvPr/>
        </p:nvSpPr>
        <p:spPr>
          <a:xfrm>
            <a:off x="173735" y="313529"/>
            <a:ext cx="8623755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104851" algn="ctr"/>
            <a:r>
              <a:rPr lang="en-US" altLang="zh-CN" sz="3200" b="1">
                <a:solidFill>
                  <a:srgbClr val="FFC000"/>
                </a:solidFill>
                <a:latin typeface="Arial"/>
                <a:ea typeface="Arial"/>
              </a:rPr>
              <a:t>Các hàm thông dụng</a:t>
            </a:r>
            <a:endParaRPr lang="en-US" sz="320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355"/>
              </a:lnSpc>
            </a:pPr>
            <a:endParaRPr lang="en-US" dirty="0"/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v"/>
            </a:pPr>
            <a:r>
              <a:rPr lang="en-US" altLang="zh-CN" sz="2600" dirty="0">
                <a:solidFill>
                  <a:srgbClr val="0000FF"/>
                </a:solidFill>
                <a:latin typeface="Times New Roman"/>
                <a:ea typeface="Times New Roman"/>
              </a:rPr>
              <a:t>Hàm</a:t>
            </a:r>
            <a:r>
              <a:rPr lang="en-US" altLang="zh-CN" sz="2600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dirty="0">
                <a:solidFill>
                  <a:srgbClr val="0000FF"/>
                </a:solidFill>
                <a:latin typeface="Times New Roman"/>
                <a:ea typeface="Times New Roman"/>
              </a:rPr>
              <a:t>VLOOKUP</a:t>
            </a:r>
          </a:p>
        </p:txBody>
      </p:sp>
      <p:sp>
        <p:nvSpPr>
          <p:cNvPr id="1243" name="TextBox 1243"/>
          <p:cNvSpPr txBox="1"/>
          <p:nvPr/>
        </p:nvSpPr>
        <p:spPr>
          <a:xfrm>
            <a:off x="433136" y="1719646"/>
            <a:ext cx="8287351" cy="2846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Cú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pháp: </a:t>
            </a:r>
            <a:r>
              <a:rPr lang="en-US" altLang="zh-CN" sz="2400">
                <a:latin typeface="Arial"/>
                <a:ea typeface="Arial"/>
              </a:rPr>
              <a:t>=</a:t>
            </a:r>
            <a:r>
              <a:rPr lang="en-US" altLang="zh-CN" sz="2400" b="1" spc="-5">
                <a:latin typeface="Arial"/>
                <a:ea typeface="Arial"/>
              </a:rPr>
              <a:t>VLOOKU</a:t>
            </a:r>
            <a:r>
              <a:rPr lang="en-US" altLang="zh-CN" sz="2400" b="1">
                <a:latin typeface="Arial"/>
                <a:ea typeface="Arial"/>
              </a:rPr>
              <a:t>P(lookup_value,table_array,</a:t>
            </a:r>
            <a:r>
              <a:rPr lang="en-US" altLang="zh-CN" sz="2400" b="1" spc="-5">
                <a:latin typeface="Arial"/>
                <a:ea typeface="Arial"/>
              </a:rPr>
              <a:t>col_in</a:t>
            </a:r>
            <a:r>
              <a:rPr lang="en-US" altLang="zh-CN" sz="2400" b="1">
                <a:latin typeface="Arial"/>
                <a:ea typeface="Arial"/>
              </a:rPr>
              <a:t>dex_num, [range_lookup])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Trong</a:t>
            </a:r>
            <a:r>
              <a:rPr lang="en-US" altLang="zh-CN" sz="2400" spc="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5">
                <a:solidFill>
                  <a:srgbClr val="000000"/>
                </a:solidFill>
                <a:latin typeface="Arial"/>
                <a:ea typeface="Arial"/>
              </a:rPr>
              <a:t>đó:</a:t>
            </a:r>
          </a:p>
          <a:p>
            <a:pPr>
              <a:lnSpc>
                <a:spcPts val="665"/>
              </a:lnSpc>
            </a:pPr>
            <a:endParaRPr lang="en-US" sz="2400"/>
          </a:p>
          <a:p>
            <a:pPr marL="457149" indent="-457149" algn="just" hangingPunct="0">
              <a:lnSpc>
                <a:spcPct val="110833"/>
              </a:lnSpc>
            </a:pPr>
            <a:r>
              <a:rPr lang="en-US" altLang="zh-CN" sz="2400">
                <a:solidFill>
                  <a:srgbClr val="1C518C"/>
                </a:solidFill>
                <a:latin typeface="Wingdings"/>
                <a:ea typeface="Wingdings"/>
              </a:rPr>
              <a:t></a:t>
            </a:r>
            <a:r>
              <a:rPr lang="en-US" altLang="zh-CN" sz="2400" spc="-220">
                <a:solidFill>
                  <a:srgbClr val="1C518C"/>
                </a:solidFill>
                <a:latin typeface="Wingdings"/>
                <a:cs typeface="Wingdings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Arial"/>
                <a:ea typeface="Arial"/>
              </a:rPr>
              <a:t>lookup_value</a:t>
            </a:r>
            <a:r>
              <a:rPr lang="en-US" altLang="zh-CN" sz="2400" b="1" spc="-6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là</a:t>
            </a:r>
            <a:r>
              <a:rPr lang="en-US" altLang="zh-CN" sz="2400" spc="-6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giá</a:t>
            </a:r>
            <a:r>
              <a:rPr lang="en-US" altLang="zh-CN" sz="2400" spc="-6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trị</a:t>
            </a:r>
            <a:r>
              <a:rPr lang="en-US" altLang="zh-CN" sz="2400" spc="-6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tìm</a:t>
            </a:r>
            <a:r>
              <a:rPr lang="en-US" altLang="zh-CN" sz="2400" spc="-6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kiếm,</a:t>
            </a:r>
            <a:r>
              <a:rPr lang="en-US" altLang="zh-CN" sz="2400" spc="-6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lookup_value</a:t>
            </a:r>
            <a:r>
              <a:rPr lang="en-US" altLang="zh-CN" sz="2400" spc="-6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có</a:t>
            </a:r>
            <a:r>
              <a:rPr lang="en-US" altLang="zh-CN" sz="2400" spc="-6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thể</a:t>
            </a:r>
            <a:r>
              <a:rPr lang="en-US" altLang="zh-CN" sz="2400" spc="-6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là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một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giá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trị,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một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tham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chiếu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hoặc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một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chuỗi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văn</a:t>
            </a:r>
            <a:r>
              <a:rPr lang="en-US" altLang="zh-CN" sz="2400" spc="-4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bản.</a:t>
            </a:r>
          </a:p>
          <a:p>
            <a:pPr algn="just">
              <a:lnSpc>
                <a:spcPts val="730"/>
              </a:lnSpc>
            </a:pPr>
            <a:endParaRPr lang="en-US" sz="2400"/>
          </a:p>
          <a:p>
            <a:pPr algn="just"/>
            <a:r>
              <a:rPr lang="en-US" altLang="zh-CN" sz="2400">
                <a:solidFill>
                  <a:srgbClr val="1C518C"/>
                </a:solidFill>
                <a:latin typeface="Wingdings"/>
                <a:ea typeface="Wingdings"/>
              </a:rPr>
              <a:t></a:t>
            </a:r>
            <a:r>
              <a:rPr lang="en-US" altLang="zh-CN" sz="2400" spc="-189">
                <a:solidFill>
                  <a:srgbClr val="1C518C"/>
                </a:solidFill>
                <a:latin typeface="Wingdings"/>
                <a:cs typeface="Wingdings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Arial"/>
                <a:ea typeface="Arial"/>
              </a:rPr>
              <a:t>table_array</a:t>
            </a:r>
            <a:r>
              <a:rPr lang="en-US" altLang="zh-CN" sz="2400" b="1" spc="-5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là</a:t>
            </a:r>
            <a:r>
              <a:rPr lang="en-US" altLang="zh-CN" sz="2400" spc="-5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bảng</a:t>
            </a:r>
            <a:r>
              <a:rPr lang="en-US" altLang="zh-CN" sz="2400" spc="-5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chứa</a:t>
            </a:r>
            <a:r>
              <a:rPr lang="en-US" altLang="zh-CN" sz="2400" spc="-5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thông</a:t>
            </a:r>
            <a:r>
              <a:rPr lang="en-US" altLang="zh-CN" sz="2400" spc="-5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tin</a:t>
            </a:r>
            <a:r>
              <a:rPr lang="en-US" altLang="zh-CN" sz="2400" spc="-5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dữ</a:t>
            </a:r>
            <a:r>
              <a:rPr lang="en-US" altLang="zh-CN" sz="2400" spc="-5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liệu</a:t>
            </a:r>
            <a:r>
              <a:rPr lang="en-US" altLang="zh-CN" sz="2400" spc="-5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muốn</a:t>
            </a:r>
            <a:r>
              <a:rPr lang="en-US" altLang="zh-CN" sz="2400" spc="-6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tìm.</a:t>
            </a:r>
          </a:p>
        </p:txBody>
      </p:sp>
    </p:spTree>
    <p:extLst>
      <p:ext uri="{BB962C8B-B14F-4D97-AF65-F5344CB8AC3E}">
        <p14:creationId xmlns:p14="http://schemas.microsoft.com/office/powerpoint/2010/main" val="40235536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Freeform 1246"/>
          <p:cNvSpPr/>
          <p:nvPr/>
        </p:nvSpPr>
        <p:spPr>
          <a:xfrm>
            <a:off x="0" y="6524625"/>
            <a:ext cx="9144000" cy="333375"/>
          </a:xfrm>
          <a:custGeom>
            <a:avLst/>
            <a:gdLst>
              <a:gd name="connsiteX0" fmla="*/ 0 w 9144000"/>
              <a:gd name="connsiteY0" fmla="*/ 333375 h 333375"/>
              <a:gd name="connsiteX1" fmla="*/ 9144000 w 9144000"/>
              <a:gd name="connsiteY1" fmla="*/ 333375 h 333375"/>
              <a:gd name="connsiteX2" fmla="*/ 9144000 w 9144000"/>
              <a:gd name="connsiteY2" fmla="*/ 0 h 333375"/>
              <a:gd name="connsiteX3" fmla="*/ 0 w 9144000"/>
              <a:gd name="connsiteY3" fmla="*/ 0 h 333375"/>
              <a:gd name="connsiteX4" fmla="*/ 0 w 9144000"/>
              <a:gd name="connsiteY4" fmla="*/ 33337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BFBFB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48" name="Picture 12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"/>
            <a:ext cx="9144000" cy="769620"/>
          </a:xfrm>
          <a:prstGeom prst="rect">
            <a:avLst/>
          </a:prstGeom>
        </p:spPr>
      </p:pic>
      <p:sp>
        <p:nvSpPr>
          <p:cNvPr id="2" name="Freeform 1248"/>
          <p:cNvSpPr/>
          <p:nvPr/>
        </p:nvSpPr>
        <p:spPr>
          <a:xfrm>
            <a:off x="0" y="0"/>
            <a:ext cx="9144000" cy="241300"/>
          </a:xfrm>
          <a:custGeom>
            <a:avLst/>
            <a:gdLst>
              <a:gd name="connsiteX0" fmla="*/ 0 w 9144000"/>
              <a:gd name="connsiteY0" fmla="*/ 241300 h 241300"/>
              <a:gd name="connsiteX1" fmla="*/ 9144000 w 9144000"/>
              <a:gd name="connsiteY1" fmla="*/ 241300 h 241300"/>
              <a:gd name="connsiteX2" fmla="*/ 9144000 w 9144000"/>
              <a:gd name="connsiteY2" fmla="*/ 0 h 241300"/>
              <a:gd name="connsiteX3" fmla="*/ 0 w 9144000"/>
              <a:gd name="connsiteY3" fmla="*/ 0 h 241300"/>
              <a:gd name="connsiteX4" fmla="*/ 0 w 9144000"/>
              <a:gd name="connsiteY4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41300">
                <a:moveTo>
                  <a:pt x="0" y="241300"/>
                </a:moveTo>
                <a:lnTo>
                  <a:pt x="9144000" y="241300"/>
                </a:lnTo>
                <a:lnTo>
                  <a:pt x="9144000" y="0"/>
                </a:lnTo>
                <a:lnTo>
                  <a:pt x="0" y="0"/>
                </a:lnTo>
                <a:lnTo>
                  <a:pt x="0" y="241300"/>
                </a:lnTo>
                <a:close/>
              </a:path>
            </a:pathLst>
          </a:custGeom>
          <a:solidFill>
            <a:srgbClr val="389C7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50" name="Picture 12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61760"/>
            <a:ext cx="9144000" cy="68580"/>
          </a:xfrm>
          <a:prstGeom prst="rect">
            <a:avLst/>
          </a:prstGeom>
        </p:spPr>
      </p:pic>
      <p:pic>
        <p:nvPicPr>
          <p:cNvPr id="1251" name="Picture 12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2019"/>
            <a:ext cx="9144000" cy="68580"/>
          </a:xfrm>
          <a:prstGeom prst="rect">
            <a:avLst/>
          </a:prstGeom>
        </p:spPr>
      </p:pic>
      <p:sp>
        <p:nvSpPr>
          <p:cNvPr id="1252" name="TextBox 1252"/>
          <p:cNvSpPr txBox="1"/>
          <p:nvPr/>
        </p:nvSpPr>
        <p:spPr>
          <a:xfrm>
            <a:off x="173736" y="313529"/>
            <a:ext cx="8614129" cy="54636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104851" algn="ctr"/>
            <a:r>
              <a:rPr lang="en-US" altLang="zh-CN" sz="3200" b="1">
                <a:solidFill>
                  <a:srgbClr val="FFC000"/>
                </a:solidFill>
                <a:latin typeface="Arial"/>
                <a:ea typeface="Arial"/>
              </a:rPr>
              <a:t>Các hàm thông dụng</a:t>
            </a:r>
            <a:endParaRPr lang="en-US" sz="320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355"/>
              </a:lnSpc>
            </a:pPr>
            <a:endParaRPr lang="en-US" dirty="0"/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v"/>
            </a:pPr>
            <a:r>
              <a:rPr lang="en-US" altLang="zh-CN" sz="2600" u="sng" dirty="0">
                <a:solidFill>
                  <a:srgbClr val="0000FF"/>
                </a:solidFill>
                <a:latin typeface="Times New Roman"/>
                <a:ea typeface="Times New Roman"/>
              </a:rPr>
              <a:t>Hàm</a:t>
            </a:r>
            <a:r>
              <a:rPr lang="en-US" altLang="zh-CN" sz="2600" u="sng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u="sng" dirty="0">
                <a:solidFill>
                  <a:srgbClr val="0000FF"/>
                </a:solidFill>
                <a:latin typeface="Times New Roman"/>
                <a:ea typeface="Times New Roman"/>
              </a:rPr>
              <a:t>VLOOKUP</a:t>
            </a:r>
          </a:p>
          <a:p>
            <a:pPr>
              <a:lnSpc>
                <a:spcPts val="855"/>
              </a:lnSpc>
            </a:pPr>
            <a:endParaRPr lang="en-US" dirty="0"/>
          </a:p>
          <a:p>
            <a:pPr marL="741363" indent="-231775" algn="just" hangingPunct="0">
              <a:lnSpc>
                <a:spcPct val="119583"/>
              </a:lnSpc>
            </a:pPr>
            <a:r>
              <a:rPr lang="en-US" altLang="zh-CN" sz="2400">
                <a:solidFill>
                  <a:srgbClr val="1C518C"/>
                </a:solidFill>
                <a:latin typeface="Wingdings"/>
                <a:ea typeface="Wingdings"/>
              </a:rPr>
              <a:t></a:t>
            </a:r>
            <a:r>
              <a:rPr lang="en-US" altLang="zh-CN" sz="2400" b="1">
                <a:solidFill>
                  <a:srgbClr val="000000"/>
                </a:solidFill>
                <a:latin typeface="Arial"/>
                <a:ea typeface="Arial"/>
              </a:rPr>
              <a:t>col_index_num</a:t>
            </a:r>
            <a:r>
              <a:rPr lang="en-US" altLang="zh-CN" sz="2400" b="1" spc="-6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là</a:t>
            </a:r>
            <a:r>
              <a:rPr lang="en-US" altLang="zh-CN" sz="24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thứ</a:t>
            </a:r>
            <a:r>
              <a:rPr lang="en-US" altLang="zh-CN" sz="24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tự</a:t>
            </a:r>
            <a:r>
              <a:rPr lang="en-US" altLang="zh-CN" sz="240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của</a:t>
            </a:r>
            <a:r>
              <a:rPr lang="en-US" altLang="zh-CN" sz="24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cột(từ</a:t>
            </a:r>
            <a:r>
              <a:rPr lang="en-US" altLang="zh-CN" sz="24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trái</a:t>
            </a:r>
            <a:r>
              <a:rPr lang="en-US" altLang="zh-CN" sz="24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sang)</a:t>
            </a:r>
            <a:r>
              <a:rPr lang="en-US" altLang="zh-CN" sz="24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trong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table_array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mà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/>
                <a:ea typeface="Arial"/>
              </a:rPr>
              <a:t>hàm</a:t>
            </a:r>
            <a:r>
              <a:rPr lang="en-US" altLang="zh-CN" sz="24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/>
                <a:ea typeface="Arial"/>
              </a:rPr>
              <a:t>Vlookup</a:t>
            </a:r>
            <a:r>
              <a:rPr lang="en-US" altLang="zh-CN" sz="24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sẽ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nhận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về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một</a:t>
            </a:r>
            <a:r>
              <a:rPr lang="en-US" altLang="zh-CN" sz="240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trong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những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giá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trị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của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cột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này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nếu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tìm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thấy.</a:t>
            </a:r>
          </a:p>
          <a:p>
            <a:pPr marL="741363" indent="-231775" algn="just">
              <a:lnSpc>
                <a:spcPts val="530"/>
              </a:lnSpc>
            </a:pPr>
            <a:endParaRPr lang="en-US" dirty="0"/>
          </a:p>
          <a:p>
            <a:pPr marL="741363" indent="-231775" algn="just" hangingPunct="0">
              <a:lnSpc>
                <a:spcPct val="120833"/>
              </a:lnSpc>
            </a:pPr>
            <a:r>
              <a:rPr lang="en-US" altLang="zh-CN" sz="2400">
                <a:solidFill>
                  <a:srgbClr val="1C518C"/>
                </a:solidFill>
                <a:latin typeface="Wingdings"/>
                <a:ea typeface="Wingdings"/>
              </a:rPr>
              <a:t></a:t>
            </a:r>
            <a:r>
              <a:rPr lang="en-US" altLang="zh-CN" sz="2400" b="1">
                <a:solidFill>
                  <a:srgbClr val="000000"/>
                </a:solidFill>
                <a:latin typeface="Arial"/>
                <a:ea typeface="Arial"/>
              </a:rPr>
              <a:t>range_lookup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:</a:t>
            </a:r>
            <a:r>
              <a:rPr lang="en-US" altLang="zh-CN" sz="24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giá</a:t>
            </a:r>
            <a:r>
              <a:rPr lang="en-US" altLang="zh-CN" sz="24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trị</a:t>
            </a:r>
            <a:r>
              <a:rPr lang="en-US" altLang="zh-CN" sz="24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logic</a:t>
            </a:r>
            <a:r>
              <a:rPr lang="en-US" altLang="zh-CN" sz="24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/>
                <a:ea typeface="Arial"/>
              </a:rPr>
              <a:t>true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(</a:t>
            </a:r>
            <a:r>
              <a:rPr lang="en-US" altLang="zh-CN" sz="2400" b="1" dirty="0">
                <a:solidFill>
                  <a:srgbClr val="000000"/>
                </a:solidFill>
                <a:latin typeface="Arial"/>
                <a:ea typeface="Arial"/>
              </a:rPr>
              <a:t>1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)</a:t>
            </a:r>
            <a:r>
              <a:rPr lang="en-US" altLang="zh-CN" sz="24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hoặc</a:t>
            </a:r>
            <a:r>
              <a:rPr lang="en-US" altLang="zh-CN" sz="24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/>
                <a:ea typeface="Arial"/>
              </a:rPr>
              <a:t>false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(</a:t>
            </a:r>
            <a:r>
              <a:rPr lang="en-US" altLang="zh-CN" sz="2400" b="1" dirty="0">
                <a:solidFill>
                  <a:srgbClr val="000000"/>
                </a:solidFill>
                <a:latin typeface="Arial"/>
                <a:ea typeface="Arial"/>
              </a:rPr>
              <a:t>0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)</a:t>
            </a:r>
            <a:r>
              <a:rPr lang="en-US" altLang="zh-CN" sz="240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để</a:t>
            </a:r>
            <a:r>
              <a:rPr lang="en-US" altLang="zh-CN" sz="240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xác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định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kiểu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tìm.</a:t>
            </a:r>
          </a:p>
          <a:p>
            <a:pPr marL="741363" indent="-231775" algn="just">
              <a:lnSpc>
                <a:spcPts val="869"/>
              </a:lnSpc>
            </a:pPr>
            <a:endParaRPr lang="en-US" dirty="0"/>
          </a:p>
          <a:p>
            <a:pPr marL="741363" indent="-231775" algn="just">
              <a:lnSpc>
                <a:spcPct val="100000"/>
              </a:lnSpc>
            </a:pP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- Nếu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giá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trị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này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là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0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hoặc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bỏ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trống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dò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tìm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chính</a:t>
            </a:r>
            <a:r>
              <a:rPr lang="en-US" altLang="zh-CN" sz="24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xác</a:t>
            </a:r>
          </a:p>
          <a:p>
            <a:pPr marL="741363" indent="-231775" algn="just">
              <a:lnSpc>
                <a:spcPts val="794"/>
              </a:lnSpc>
            </a:pPr>
            <a:endParaRPr lang="en-US" dirty="0"/>
          </a:p>
          <a:p>
            <a:pPr marL="741363" indent="-231775" algn="just" hangingPunct="0">
              <a:lnSpc>
                <a:spcPct val="121666"/>
              </a:lnSpc>
            </a:pPr>
            <a:r>
              <a:rPr lang="en-US" altLang="zh-CN" sz="2400">
                <a:solidFill>
                  <a:srgbClr val="000000"/>
                </a:solidFill>
                <a:latin typeface="Arial"/>
                <a:ea typeface="Arial"/>
              </a:rPr>
              <a:t>- Nếu</a:t>
            </a:r>
            <a:r>
              <a:rPr lang="en-US" altLang="zh-CN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là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dò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theo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khoảng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và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danh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sách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giá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trị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tìm</a:t>
            </a:r>
            <a:r>
              <a:rPr lang="en-US" altLang="zh-CN" sz="240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kiếm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phải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được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sắp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xếp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theo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chiều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tăng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dần.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935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7095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Freeform 1253"/>
          <p:cNvSpPr/>
          <p:nvPr/>
        </p:nvSpPr>
        <p:spPr>
          <a:xfrm>
            <a:off x="0" y="6524625"/>
            <a:ext cx="9144000" cy="333375"/>
          </a:xfrm>
          <a:custGeom>
            <a:avLst/>
            <a:gdLst>
              <a:gd name="connsiteX0" fmla="*/ 0 w 9144000"/>
              <a:gd name="connsiteY0" fmla="*/ 333375 h 333375"/>
              <a:gd name="connsiteX1" fmla="*/ 9144000 w 9144000"/>
              <a:gd name="connsiteY1" fmla="*/ 333375 h 333375"/>
              <a:gd name="connsiteX2" fmla="*/ 9144000 w 9144000"/>
              <a:gd name="connsiteY2" fmla="*/ 0 h 333375"/>
              <a:gd name="connsiteX3" fmla="*/ 0 w 9144000"/>
              <a:gd name="connsiteY3" fmla="*/ 0 h 333375"/>
              <a:gd name="connsiteX4" fmla="*/ 0 w 9144000"/>
              <a:gd name="connsiteY4" fmla="*/ 33337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BFBFB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55" name="Picture 12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"/>
            <a:ext cx="9144000" cy="769620"/>
          </a:xfrm>
          <a:prstGeom prst="rect">
            <a:avLst/>
          </a:prstGeom>
        </p:spPr>
      </p:pic>
      <p:sp>
        <p:nvSpPr>
          <p:cNvPr id="2" name="Freeform 1255"/>
          <p:cNvSpPr/>
          <p:nvPr/>
        </p:nvSpPr>
        <p:spPr>
          <a:xfrm>
            <a:off x="0" y="0"/>
            <a:ext cx="9144000" cy="241300"/>
          </a:xfrm>
          <a:custGeom>
            <a:avLst/>
            <a:gdLst>
              <a:gd name="connsiteX0" fmla="*/ 0 w 9144000"/>
              <a:gd name="connsiteY0" fmla="*/ 241300 h 241300"/>
              <a:gd name="connsiteX1" fmla="*/ 9144000 w 9144000"/>
              <a:gd name="connsiteY1" fmla="*/ 241300 h 241300"/>
              <a:gd name="connsiteX2" fmla="*/ 9144000 w 9144000"/>
              <a:gd name="connsiteY2" fmla="*/ 0 h 241300"/>
              <a:gd name="connsiteX3" fmla="*/ 0 w 9144000"/>
              <a:gd name="connsiteY3" fmla="*/ 0 h 241300"/>
              <a:gd name="connsiteX4" fmla="*/ 0 w 9144000"/>
              <a:gd name="connsiteY4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41300">
                <a:moveTo>
                  <a:pt x="0" y="241300"/>
                </a:moveTo>
                <a:lnTo>
                  <a:pt x="9144000" y="241300"/>
                </a:lnTo>
                <a:lnTo>
                  <a:pt x="9144000" y="0"/>
                </a:lnTo>
                <a:lnTo>
                  <a:pt x="0" y="0"/>
                </a:lnTo>
                <a:lnTo>
                  <a:pt x="0" y="241300"/>
                </a:lnTo>
                <a:close/>
              </a:path>
            </a:pathLst>
          </a:custGeom>
          <a:solidFill>
            <a:srgbClr val="389C7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57" name="Picture 12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61760"/>
            <a:ext cx="9144000" cy="68580"/>
          </a:xfrm>
          <a:prstGeom prst="rect">
            <a:avLst/>
          </a:prstGeom>
        </p:spPr>
      </p:pic>
      <p:pic>
        <p:nvPicPr>
          <p:cNvPr id="1258" name="Picture 12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2019"/>
            <a:ext cx="9144000" cy="68580"/>
          </a:xfrm>
          <a:prstGeom prst="rect">
            <a:avLst/>
          </a:prstGeom>
        </p:spPr>
      </p:pic>
      <p:sp>
        <p:nvSpPr>
          <p:cNvPr id="1259" name="TextBox 1259"/>
          <p:cNvSpPr txBox="1"/>
          <p:nvPr/>
        </p:nvSpPr>
        <p:spPr>
          <a:xfrm>
            <a:off x="269507" y="313529"/>
            <a:ext cx="8537609" cy="4183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104851" algn="ctr"/>
            <a:r>
              <a:rPr lang="en-US" altLang="zh-CN" sz="3200" b="1">
                <a:solidFill>
                  <a:srgbClr val="FFC000"/>
                </a:solidFill>
                <a:latin typeface="Arial"/>
                <a:ea typeface="Arial"/>
              </a:rPr>
              <a:t>Các hàm thông dụng</a:t>
            </a:r>
            <a:endParaRPr lang="en-US" sz="320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355"/>
              </a:lnSpc>
            </a:pPr>
            <a:endParaRPr lang="en-US" dirty="0"/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v"/>
            </a:pPr>
            <a:r>
              <a:rPr lang="en-US" altLang="zh-CN" sz="2600" u="sng" dirty="0">
                <a:solidFill>
                  <a:srgbClr val="0000FF"/>
                </a:solidFill>
                <a:latin typeface="Times New Roman"/>
                <a:ea typeface="Times New Roman"/>
              </a:rPr>
              <a:t>Hàm</a:t>
            </a:r>
            <a:r>
              <a:rPr lang="en-US" altLang="zh-CN" sz="2600" u="sng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u="sng" dirty="0">
                <a:solidFill>
                  <a:srgbClr val="0000FF"/>
                </a:solidFill>
                <a:latin typeface="Times New Roman"/>
                <a:ea typeface="Times New Roman"/>
              </a:rPr>
              <a:t>VLOOKUP</a:t>
            </a:r>
          </a:p>
          <a:p>
            <a:pPr>
              <a:lnSpc>
                <a:spcPts val="1089"/>
              </a:lnSpc>
            </a:pPr>
            <a:endParaRPr lang="en-US" dirty="0"/>
          </a:p>
          <a:p>
            <a:pPr marL="0" algn="just">
              <a:lnSpc>
                <a:spcPct val="100000"/>
              </a:lnSpc>
            </a:pPr>
            <a:r>
              <a:rPr lang="en-US" altLang="zh-CN" sz="2800">
                <a:latin typeface="Times New Roman"/>
                <a:ea typeface="Times New Roman"/>
              </a:rPr>
              <a:t>Công</a:t>
            </a:r>
            <a:r>
              <a:rPr lang="en-US" altLang="zh-CN" sz="2800" spc="-10">
                <a:latin typeface="Times New Roman"/>
                <a:cs typeface="Times New Roman"/>
              </a:rPr>
              <a:t> </a:t>
            </a:r>
            <a:r>
              <a:rPr lang="en-US" altLang="zh-CN" sz="2800">
                <a:latin typeface="Times New Roman"/>
                <a:ea typeface="Times New Roman"/>
              </a:rPr>
              <a:t>dụng: </a:t>
            </a:r>
            <a:r>
              <a:rPr lang="en-US" altLang="zh-CN" sz="2800">
                <a:latin typeface="Arial"/>
                <a:ea typeface="Arial"/>
              </a:rPr>
              <a:t>Hàm</a:t>
            </a:r>
            <a:r>
              <a:rPr lang="en-US" altLang="zh-CN" sz="2800"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này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dùng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để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trả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về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giá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trị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cho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ô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hiện</a:t>
            </a:r>
            <a:r>
              <a:rPr lang="en-US" altLang="zh-CN" sz="2800" spc="4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hành dựa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vào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“trị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dò”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và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“bảng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dò”.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Excel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đem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“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trị</a:t>
            </a:r>
            <a:r>
              <a:rPr lang="en-US" altLang="zh-CN" sz="2800" spc="4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dò” dò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vào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cột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đầu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tiên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trong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bảng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dò,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nếu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tìm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thấy</a:t>
            </a:r>
            <a:r>
              <a:rPr lang="en-US" altLang="zh-CN" sz="280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thì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trả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về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dữ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liệu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ở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cột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tham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chiếu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trên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bảng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dò</a:t>
            </a:r>
            <a:r>
              <a:rPr lang="en-US" altLang="zh-CN" sz="28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phụ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thuộc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vào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cách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dò.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Nếu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cách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dò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=1(true),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dò</a:t>
            </a:r>
            <a:r>
              <a:rPr lang="en-US" altLang="zh-CN" sz="28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theo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khoảng;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nếu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cách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dò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=0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(false)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dò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chính</a:t>
            </a:r>
            <a:r>
              <a:rPr lang="en-US" altLang="zh-CN" sz="28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xác.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0146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Freeform 1260"/>
          <p:cNvSpPr/>
          <p:nvPr/>
        </p:nvSpPr>
        <p:spPr>
          <a:xfrm>
            <a:off x="0" y="6524625"/>
            <a:ext cx="9144000" cy="333375"/>
          </a:xfrm>
          <a:custGeom>
            <a:avLst/>
            <a:gdLst>
              <a:gd name="connsiteX0" fmla="*/ 0 w 9144000"/>
              <a:gd name="connsiteY0" fmla="*/ 333375 h 333375"/>
              <a:gd name="connsiteX1" fmla="*/ 9144000 w 9144000"/>
              <a:gd name="connsiteY1" fmla="*/ 333375 h 333375"/>
              <a:gd name="connsiteX2" fmla="*/ 9144000 w 9144000"/>
              <a:gd name="connsiteY2" fmla="*/ 0 h 333375"/>
              <a:gd name="connsiteX3" fmla="*/ 0 w 9144000"/>
              <a:gd name="connsiteY3" fmla="*/ 0 h 333375"/>
              <a:gd name="connsiteX4" fmla="*/ 0 w 9144000"/>
              <a:gd name="connsiteY4" fmla="*/ 33337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BFBFB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2" name="Picture 12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"/>
            <a:ext cx="9144000" cy="769620"/>
          </a:xfrm>
          <a:prstGeom prst="rect">
            <a:avLst/>
          </a:prstGeom>
        </p:spPr>
      </p:pic>
      <p:sp>
        <p:nvSpPr>
          <p:cNvPr id="2" name="Freeform 1262"/>
          <p:cNvSpPr/>
          <p:nvPr/>
        </p:nvSpPr>
        <p:spPr>
          <a:xfrm>
            <a:off x="0" y="0"/>
            <a:ext cx="9144000" cy="241300"/>
          </a:xfrm>
          <a:custGeom>
            <a:avLst/>
            <a:gdLst>
              <a:gd name="connsiteX0" fmla="*/ 0 w 9144000"/>
              <a:gd name="connsiteY0" fmla="*/ 241300 h 241300"/>
              <a:gd name="connsiteX1" fmla="*/ 9144000 w 9144000"/>
              <a:gd name="connsiteY1" fmla="*/ 241300 h 241300"/>
              <a:gd name="connsiteX2" fmla="*/ 9144000 w 9144000"/>
              <a:gd name="connsiteY2" fmla="*/ 0 h 241300"/>
              <a:gd name="connsiteX3" fmla="*/ 0 w 9144000"/>
              <a:gd name="connsiteY3" fmla="*/ 0 h 241300"/>
              <a:gd name="connsiteX4" fmla="*/ 0 w 9144000"/>
              <a:gd name="connsiteY4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41300">
                <a:moveTo>
                  <a:pt x="0" y="241300"/>
                </a:moveTo>
                <a:lnTo>
                  <a:pt x="9144000" y="241300"/>
                </a:lnTo>
                <a:lnTo>
                  <a:pt x="9144000" y="0"/>
                </a:lnTo>
                <a:lnTo>
                  <a:pt x="0" y="0"/>
                </a:lnTo>
                <a:lnTo>
                  <a:pt x="0" y="241300"/>
                </a:lnTo>
                <a:close/>
              </a:path>
            </a:pathLst>
          </a:custGeom>
          <a:solidFill>
            <a:srgbClr val="389C7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4" name="Picture 12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61760"/>
            <a:ext cx="9144000" cy="68580"/>
          </a:xfrm>
          <a:prstGeom prst="rect">
            <a:avLst/>
          </a:prstGeom>
        </p:spPr>
      </p:pic>
      <p:pic>
        <p:nvPicPr>
          <p:cNvPr id="1265" name="Picture 12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2019"/>
            <a:ext cx="9144000" cy="68580"/>
          </a:xfrm>
          <a:prstGeom prst="rect">
            <a:avLst/>
          </a:prstGeom>
        </p:spPr>
      </p:pic>
      <p:sp>
        <p:nvSpPr>
          <p:cNvPr id="1266" name="TextBox 1266"/>
          <p:cNvSpPr txBox="1"/>
          <p:nvPr/>
        </p:nvSpPr>
        <p:spPr>
          <a:xfrm>
            <a:off x="173737" y="313529"/>
            <a:ext cx="8604504" cy="4796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104851" algn="ctr"/>
            <a:r>
              <a:rPr lang="en-US" altLang="zh-CN" sz="3200" b="1">
                <a:solidFill>
                  <a:srgbClr val="FFC000"/>
                </a:solidFill>
                <a:latin typeface="Arial"/>
                <a:ea typeface="Arial"/>
              </a:rPr>
              <a:t>Các hàm thông dụng</a:t>
            </a:r>
            <a:endParaRPr lang="en-US" sz="320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355"/>
              </a:lnSpc>
            </a:pPr>
            <a:endParaRPr lang="en-US" dirty="0"/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v"/>
            </a:pPr>
            <a:r>
              <a:rPr lang="en-US" altLang="zh-CN" sz="2600" u="sng" dirty="0">
                <a:solidFill>
                  <a:srgbClr val="0000FF"/>
                </a:solidFill>
                <a:latin typeface="Times New Roman"/>
                <a:ea typeface="Times New Roman"/>
              </a:rPr>
              <a:t>Hàm</a:t>
            </a:r>
            <a:r>
              <a:rPr lang="en-US" altLang="zh-CN" sz="2600" u="sng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u="sng" dirty="0">
                <a:solidFill>
                  <a:srgbClr val="0000FF"/>
                </a:solidFill>
                <a:latin typeface="Times New Roman"/>
                <a:ea typeface="Times New Roman"/>
              </a:rPr>
              <a:t>VLOOKUP</a:t>
            </a:r>
          </a:p>
          <a:p>
            <a:pPr>
              <a:lnSpc>
                <a:spcPts val="1125"/>
              </a:lnSpc>
            </a:pPr>
            <a:endParaRPr lang="en-US" dirty="0"/>
          </a:p>
          <a:p>
            <a:pPr marL="0" indent="374904">
              <a:lnSpc>
                <a:spcPct val="100000"/>
              </a:lnSpc>
            </a:pPr>
            <a:r>
              <a:rPr lang="en-US" altLang="zh-CN" sz="3000" dirty="0">
                <a:solidFill>
                  <a:srgbClr val="389C70"/>
                </a:solidFill>
                <a:latin typeface="Wingdings"/>
                <a:ea typeface="Wingdings"/>
              </a:rPr>
              <a:t></a:t>
            </a:r>
            <a:r>
              <a:rPr lang="en-US" altLang="zh-CN" sz="3000" dirty="0">
                <a:solidFill>
                  <a:srgbClr val="389C70"/>
                </a:solidFill>
                <a:latin typeface="Wingdings"/>
                <a:cs typeface="Wingdings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Arial"/>
                <a:ea typeface="Arial"/>
              </a:rPr>
              <a:t>Lưu</a:t>
            </a:r>
            <a:r>
              <a:rPr lang="en-US" altLang="zh-CN" sz="3000" spc="-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Arial"/>
                <a:ea typeface="Arial"/>
              </a:rPr>
              <a:t>ý:</a:t>
            </a:r>
          </a:p>
          <a:p>
            <a:pPr>
              <a:lnSpc>
                <a:spcPts val="1014"/>
              </a:lnSpc>
            </a:pPr>
            <a:endParaRPr lang="en-US" dirty="0"/>
          </a:p>
          <a:p>
            <a:pPr marL="682625" indent="-393700" algn="just">
              <a:lnSpc>
                <a:spcPct val="100000"/>
              </a:lnSpc>
            </a:pPr>
            <a:r>
              <a:rPr lang="en-US" altLang="zh-CN" sz="2800">
                <a:solidFill>
                  <a:srgbClr val="1C518C"/>
                </a:solidFill>
                <a:latin typeface="Wingdings"/>
                <a:ea typeface="Wingdings"/>
              </a:rPr>
              <a:t>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Bảng</a:t>
            </a:r>
            <a:r>
              <a:rPr lang="en-US" altLang="zh-CN" sz="2800" spc="-1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dò</a:t>
            </a:r>
            <a:r>
              <a:rPr lang="en-US" altLang="zh-CN" sz="2800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thường</a:t>
            </a:r>
            <a:r>
              <a:rPr lang="en-US" altLang="zh-CN" sz="280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được</a:t>
            </a:r>
            <a:r>
              <a:rPr lang="en-US" altLang="zh-CN" sz="2800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chọn</a:t>
            </a:r>
            <a:r>
              <a:rPr lang="en-US" altLang="zh-CN" sz="2800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là</a:t>
            </a:r>
            <a:r>
              <a:rPr lang="en-US" altLang="zh-CN" sz="2800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địa</a:t>
            </a:r>
            <a:r>
              <a:rPr lang="en-US" altLang="zh-CN" sz="280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chỉ</a:t>
            </a:r>
            <a:r>
              <a:rPr lang="en-US" altLang="zh-CN" sz="2800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tuyệt</a:t>
            </a:r>
            <a:r>
              <a:rPr lang="en-US" altLang="zh-CN" sz="280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đối.</a:t>
            </a:r>
          </a:p>
          <a:p>
            <a:pPr marL="682625" indent="-393700" algn="just">
              <a:lnSpc>
                <a:spcPts val="910"/>
              </a:lnSpc>
            </a:pPr>
            <a:endParaRPr lang="en-US" dirty="0"/>
          </a:p>
          <a:p>
            <a:pPr marL="682625" indent="-393700" algn="just" hangingPunct="0">
              <a:lnSpc>
                <a:spcPct val="108333"/>
              </a:lnSpc>
            </a:pPr>
            <a:r>
              <a:rPr lang="en-US" altLang="zh-CN" sz="2800">
                <a:solidFill>
                  <a:srgbClr val="1C518C"/>
                </a:solidFill>
                <a:latin typeface="Wingdings"/>
                <a:ea typeface="Wingdings"/>
              </a:rPr>
              <a:t>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Có</a:t>
            </a:r>
            <a:r>
              <a:rPr lang="en-US" altLang="zh-CN" sz="2800" spc="-12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thể</a:t>
            </a:r>
            <a:r>
              <a:rPr lang="en-US" altLang="zh-CN" sz="28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lồng</a:t>
            </a:r>
            <a:r>
              <a:rPr lang="en-US" altLang="zh-CN" sz="280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các</a:t>
            </a:r>
            <a:r>
              <a:rPr lang="en-US" altLang="zh-CN" sz="28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hàm</a:t>
            </a:r>
            <a:r>
              <a:rPr lang="en-US" altLang="zh-CN" sz="28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khác</a:t>
            </a:r>
            <a:r>
              <a:rPr lang="en-US" altLang="zh-CN" sz="28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vào</a:t>
            </a:r>
            <a:r>
              <a:rPr lang="en-US" altLang="zh-CN" sz="28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trong</a:t>
            </a:r>
            <a:r>
              <a:rPr lang="en-US" altLang="zh-CN" sz="28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hàm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Arial"/>
                <a:ea typeface="Arial"/>
              </a:rPr>
              <a:t>Vlo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okup.</a:t>
            </a:r>
          </a:p>
          <a:p>
            <a:pPr marL="682625" indent="-393700" algn="just">
              <a:lnSpc>
                <a:spcPts val="880"/>
              </a:lnSpc>
            </a:pPr>
            <a:endParaRPr lang="en-US" dirty="0"/>
          </a:p>
          <a:p>
            <a:pPr marL="682625" indent="-393700" algn="just">
              <a:lnSpc>
                <a:spcPct val="100000"/>
              </a:lnSpc>
            </a:pPr>
            <a:r>
              <a:rPr lang="en-US" altLang="zh-CN" sz="2800">
                <a:solidFill>
                  <a:srgbClr val="1C518C"/>
                </a:solidFill>
                <a:latin typeface="Wingdings"/>
                <a:ea typeface="Wingdings"/>
              </a:rPr>
              <a:t>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Lỗi</a:t>
            </a:r>
            <a:r>
              <a:rPr lang="en-US" altLang="zh-CN" sz="2800" spc="-12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#N/A:</a:t>
            </a:r>
            <a:r>
              <a:rPr lang="en-US" altLang="zh-CN" sz="2800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dò</a:t>
            </a:r>
            <a:r>
              <a:rPr lang="en-US" altLang="zh-CN" sz="2800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tìm</a:t>
            </a:r>
            <a:r>
              <a:rPr lang="en-US" altLang="zh-CN" sz="2800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không</a:t>
            </a:r>
            <a:r>
              <a:rPr lang="en-US" altLang="zh-CN" sz="2800" spc="-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có</a:t>
            </a:r>
            <a:r>
              <a:rPr lang="en-US" altLang="zh-CN" sz="2800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giá</a:t>
            </a:r>
            <a:r>
              <a:rPr lang="en-US" altLang="zh-CN" sz="2800" spc="-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trị</a:t>
            </a:r>
          </a:p>
          <a:p>
            <a:pPr marL="682625" indent="-393700" algn="just">
              <a:lnSpc>
                <a:spcPts val="835"/>
              </a:lnSpc>
            </a:pPr>
            <a:endParaRPr lang="en-US" dirty="0"/>
          </a:p>
          <a:p>
            <a:pPr marL="568325" indent="-279400" algn="just" hangingPunct="0">
              <a:lnSpc>
                <a:spcPct val="110000"/>
              </a:lnSpc>
            </a:pPr>
            <a:r>
              <a:rPr lang="en-US" altLang="zh-CN" sz="2800">
                <a:solidFill>
                  <a:srgbClr val="1C518C"/>
                </a:solidFill>
                <a:latin typeface="Wingdings"/>
                <a:ea typeface="Wingdings"/>
              </a:rPr>
              <a:t>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Lỗi</a:t>
            </a:r>
            <a:r>
              <a:rPr lang="en-US" altLang="zh-CN" sz="2800" spc="-12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#REF:</a:t>
            </a:r>
            <a:r>
              <a:rPr lang="en-US" altLang="zh-CN" sz="28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cột</a:t>
            </a:r>
            <a:r>
              <a:rPr lang="en-US" altLang="zh-CN" sz="28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tham</a:t>
            </a:r>
            <a:r>
              <a:rPr lang="en-US" altLang="zh-CN" sz="280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chiếu</a:t>
            </a:r>
            <a:r>
              <a:rPr lang="en-US" altLang="zh-CN" sz="28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không</a:t>
            </a:r>
            <a:r>
              <a:rPr lang="en-US" altLang="zh-CN" sz="28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tồn</a:t>
            </a:r>
            <a:r>
              <a:rPr lang="en-US" altLang="zh-CN" sz="28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tại</a:t>
            </a:r>
            <a:r>
              <a:rPr lang="en-US" altLang="zh-CN" sz="2800" spc="-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trong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bảng</a:t>
            </a:r>
            <a:r>
              <a:rPr lang="en-US" altLang="zh-CN" sz="28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dò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5808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Freeform 1267"/>
          <p:cNvSpPr/>
          <p:nvPr/>
        </p:nvSpPr>
        <p:spPr>
          <a:xfrm>
            <a:off x="0" y="6524625"/>
            <a:ext cx="9144000" cy="333375"/>
          </a:xfrm>
          <a:custGeom>
            <a:avLst/>
            <a:gdLst>
              <a:gd name="connsiteX0" fmla="*/ 0 w 9144000"/>
              <a:gd name="connsiteY0" fmla="*/ 333375 h 333375"/>
              <a:gd name="connsiteX1" fmla="*/ 9144000 w 9144000"/>
              <a:gd name="connsiteY1" fmla="*/ 333375 h 333375"/>
              <a:gd name="connsiteX2" fmla="*/ 9144000 w 9144000"/>
              <a:gd name="connsiteY2" fmla="*/ 0 h 333375"/>
              <a:gd name="connsiteX3" fmla="*/ 0 w 9144000"/>
              <a:gd name="connsiteY3" fmla="*/ 0 h 333375"/>
              <a:gd name="connsiteX4" fmla="*/ 0 w 9144000"/>
              <a:gd name="connsiteY4" fmla="*/ 33337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BFBFB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9" name="Picture 12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"/>
            <a:ext cx="9144000" cy="769620"/>
          </a:xfrm>
          <a:prstGeom prst="rect">
            <a:avLst/>
          </a:prstGeom>
        </p:spPr>
      </p:pic>
      <p:sp>
        <p:nvSpPr>
          <p:cNvPr id="2" name="Freeform 1269"/>
          <p:cNvSpPr/>
          <p:nvPr/>
        </p:nvSpPr>
        <p:spPr>
          <a:xfrm>
            <a:off x="0" y="0"/>
            <a:ext cx="9144000" cy="241300"/>
          </a:xfrm>
          <a:custGeom>
            <a:avLst/>
            <a:gdLst>
              <a:gd name="connsiteX0" fmla="*/ 0 w 9144000"/>
              <a:gd name="connsiteY0" fmla="*/ 241300 h 241300"/>
              <a:gd name="connsiteX1" fmla="*/ 9144000 w 9144000"/>
              <a:gd name="connsiteY1" fmla="*/ 241300 h 241300"/>
              <a:gd name="connsiteX2" fmla="*/ 9144000 w 9144000"/>
              <a:gd name="connsiteY2" fmla="*/ 0 h 241300"/>
              <a:gd name="connsiteX3" fmla="*/ 0 w 9144000"/>
              <a:gd name="connsiteY3" fmla="*/ 0 h 241300"/>
              <a:gd name="connsiteX4" fmla="*/ 0 w 9144000"/>
              <a:gd name="connsiteY4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41300">
                <a:moveTo>
                  <a:pt x="0" y="241300"/>
                </a:moveTo>
                <a:lnTo>
                  <a:pt x="9144000" y="241300"/>
                </a:lnTo>
                <a:lnTo>
                  <a:pt x="9144000" y="0"/>
                </a:lnTo>
                <a:lnTo>
                  <a:pt x="0" y="0"/>
                </a:lnTo>
                <a:lnTo>
                  <a:pt x="0" y="241300"/>
                </a:lnTo>
                <a:close/>
              </a:path>
            </a:pathLst>
          </a:custGeom>
          <a:solidFill>
            <a:srgbClr val="389C7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71" name="Picture 12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61760"/>
            <a:ext cx="9144000" cy="68580"/>
          </a:xfrm>
          <a:prstGeom prst="rect">
            <a:avLst/>
          </a:prstGeom>
        </p:spPr>
      </p:pic>
      <p:pic>
        <p:nvPicPr>
          <p:cNvPr id="1272" name="Picture 12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2019"/>
            <a:ext cx="9144000" cy="68580"/>
          </a:xfrm>
          <a:prstGeom prst="rect">
            <a:avLst/>
          </a:prstGeom>
        </p:spPr>
      </p:pic>
      <p:sp>
        <p:nvSpPr>
          <p:cNvPr id="1273" name="TextBox 1273"/>
          <p:cNvSpPr txBox="1"/>
          <p:nvPr/>
        </p:nvSpPr>
        <p:spPr>
          <a:xfrm>
            <a:off x="173736" y="313529"/>
            <a:ext cx="8575628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104851" algn="ctr"/>
            <a:r>
              <a:rPr lang="en-US" altLang="zh-CN" sz="3200" b="1">
                <a:solidFill>
                  <a:srgbClr val="FFC000"/>
                </a:solidFill>
                <a:latin typeface="Arial"/>
                <a:ea typeface="Arial"/>
              </a:rPr>
              <a:t>Các hàm thông dụng</a:t>
            </a:r>
            <a:endParaRPr lang="en-US" sz="320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355"/>
              </a:lnSpc>
            </a:pPr>
            <a:endParaRPr lang="en-US" dirty="0"/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v"/>
            </a:pPr>
            <a:r>
              <a:rPr lang="en-US" altLang="zh-CN" sz="2600" u="sng" dirty="0">
                <a:solidFill>
                  <a:srgbClr val="0000FF"/>
                </a:solidFill>
                <a:latin typeface="Times New Roman"/>
                <a:ea typeface="Times New Roman"/>
              </a:rPr>
              <a:t>Hàm</a:t>
            </a:r>
            <a:r>
              <a:rPr lang="en-US" altLang="zh-CN" sz="2600" u="sng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u="sng" dirty="0">
                <a:solidFill>
                  <a:srgbClr val="0000FF"/>
                </a:solidFill>
                <a:latin typeface="Times New Roman"/>
                <a:ea typeface="Times New Roman"/>
              </a:rPr>
              <a:t>HLOOKUP</a:t>
            </a:r>
          </a:p>
        </p:txBody>
      </p:sp>
      <p:sp>
        <p:nvSpPr>
          <p:cNvPr id="1275" name="TextBox 1275"/>
          <p:cNvSpPr txBox="1"/>
          <p:nvPr/>
        </p:nvSpPr>
        <p:spPr>
          <a:xfrm>
            <a:off x="327259" y="1700396"/>
            <a:ext cx="8585735" cy="33994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Cú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pháp: =</a:t>
            </a:r>
            <a:r>
              <a:rPr lang="en-US" altLang="zh-CN" sz="2800" b="1" spc="-5">
                <a:solidFill>
                  <a:srgbClr val="000000"/>
                </a:solidFill>
                <a:latin typeface="Arial"/>
                <a:ea typeface="Arial"/>
              </a:rPr>
              <a:t>HLOO</a:t>
            </a:r>
            <a:r>
              <a:rPr lang="en-US" altLang="zh-CN" sz="2800" b="1">
                <a:solidFill>
                  <a:srgbClr val="000000"/>
                </a:solidFill>
                <a:latin typeface="Arial"/>
                <a:ea typeface="Arial"/>
              </a:rPr>
              <a:t>KUP(lookup_value,table_array, </a:t>
            </a:r>
            <a:r>
              <a:rPr lang="en-US" altLang="zh-CN" sz="2800" b="1" spc="-5">
                <a:solidFill>
                  <a:srgbClr val="000000"/>
                </a:solidFill>
                <a:latin typeface="Arial"/>
                <a:ea typeface="Arial"/>
              </a:rPr>
              <a:t>row_inde</a:t>
            </a:r>
            <a:r>
              <a:rPr lang="en-US" altLang="zh-CN" sz="2800" b="1">
                <a:solidFill>
                  <a:srgbClr val="000000"/>
                </a:solidFill>
                <a:latin typeface="Arial"/>
                <a:ea typeface="Arial"/>
              </a:rPr>
              <a:t>x_num</a:t>
            </a:r>
            <a:r>
              <a:rPr lang="en-US" altLang="zh-CN" sz="2800" b="1" dirty="0">
                <a:solidFill>
                  <a:srgbClr val="000000"/>
                </a:solidFill>
                <a:latin typeface="Arial"/>
                <a:ea typeface="Arial"/>
              </a:rPr>
              <a:t>,[</a:t>
            </a:r>
            <a:r>
              <a:rPr lang="en-US" altLang="zh-CN" sz="2800" b="1">
                <a:solidFill>
                  <a:srgbClr val="000000"/>
                </a:solidFill>
                <a:latin typeface="Arial"/>
                <a:ea typeface="Arial"/>
              </a:rPr>
              <a:t>range_lookup])</a:t>
            </a:r>
            <a:endParaRPr lang="en-US" altLang="zh-CN" sz="2800" b="1" dirty="0">
              <a:solidFill>
                <a:srgbClr val="000000"/>
              </a:solidFill>
              <a:latin typeface="Arial"/>
              <a:ea typeface="Arial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Trong</a:t>
            </a:r>
            <a:r>
              <a:rPr lang="en-US" altLang="zh-CN" sz="2800" spc="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-5">
                <a:solidFill>
                  <a:srgbClr val="000000"/>
                </a:solidFill>
                <a:latin typeface="Arial"/>
                <a:ea typeface="Arial"/>
              </a:rPr>
              <a:t>đó:</a:t>
            </a:r>
          </a:p>
          <a:p>
            <a:pPr>
              <a:lnSpc>
                <a:spcPts val="665"/>
              </a:lnSpc>
            </a:pPr>
            <a:endParaRPr lang="en-US" sz="2800"/>
          </a:p>
          <a:p>
            <a:pPr marL="346075" indent="-346075" algn="just" hangingPunct="0">
              <a:lnSpc>
                <a:spcPct val="110833"/>
              </a:lnSpc>
            </a:pPr>
            <a:r>
              <a:rPr lang="en-US" altLang="zh-CN" sz="2800">
                <a:solidFill>
                  <a:srgbClr val="1C518C"/>
                </a:solidFill>
                <a:latin typeface="Wingdings"/>
                <a:ea typeface="Wingdings"/>
              </a:rPr>
              <a:t></a:t>
            </a:r>
            <a:r>
              <a:rPr lang="en-US" altLang="zh-CN" sz="2800" b="1">
                <a:solidFill>
                  <a:srgbClr val="000000"/>
                </a:solidFill>
                <a:latin typeface="Arial"/>
                <a:ea typeface="Arial"/>
              </a:rPr>
              <a:t>lookup_value</a:t>
            </a:r>
            <a:r>
              <a:rPr lang="en-US" altLang="zh-CN" sz="2800" b="1" spc="-6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là</a:t>
            </a:r>
            <a:r>
              <a:rPr lang="en-US" altLang="zh-CN" sz="2800" spc="-6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giá</a:t>
            </a:r>
            <a:r>
              <a:rPr lang="en-US" altLang="zh-CN" sz="2800" spc="-6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trị</a:t>
            </a:r>
            <a:r>
              <a:rPr lang="en-US" altLang="zh-CN" sz="2800" spc="-6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tìm</a:t>
            </a:r>
            <a:r>
              <a:rPr lang="en-US" altLang="zh-CN" sz="2800" spc="-6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kiếm,</a:t>
            </a:r>
            <a:r>
              <a:rPr lang="en-US" altLang="zh-CN" sz="2800" spc="-6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lookup_value</a:t>
            </a:r>
            <a:r>
              <a:rPr lang="en-US" altLang="zh-CN" sz="2800" spc="-6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có</a:t>
            </a:r>
            <a:r>
              <a:rPr lang="en-US" altLang="zh-CN" sz="2800" spc="-6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thể</a:t>
            </a:r>
            <a:r>
              <a:rPr lang="en-US" altLang="zh-CN" sz="2800" spc="-6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là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một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giá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trị,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một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tham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chiếu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hoặc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một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chuỗi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văn</a:t>
            </a:r>
            <a:r>
              <a:rPr lang="en-US" altLang="zh-CN" sz="2800" spc="-4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bản.</a:t>
            </a:r>
          </a:p>
          <a:p>
            <a:pPr algn="just">
              <a:lnSpc>
                <a:spcPts val="730"/>
              </a:lnSpc>
            </a:pPr>
            <a:endParaRPr lang="en-US" sz="2800"/>
          </a:p>
          <a:p>
            <a:pPr algn="just"/>
            <a:r>
              <a:rPr lang="en-US" altLang="zh-CN" sz="2800">
                <a:solidFill>
                  <a:srgbClr val="1C518C"/>
                </a:solidFill>
                <a:latin typeface="Wingdings"/>
                <a:ea typeface="Wingdings"/>
              </a:rPr>
              <a:t></a:t>
            </a:r>
            <a:r>
              <a:rPr lang="en-US" altLang="zh-CN" sz="2800" b="1">
                <a:solidFill>
                  <a:srgbClr val="000000"/>
                </a:solidFill>
                <a:latin typeface="Arial"/>
                <a:ea typeface="Arial"/>
              </a:rPr>
              <a:t>table_array</a:t>
            </a:r>
            <a:r>
              <a:rPr lang="en-US" altLang="zh-CN" sz="2800" b="1" spc="-5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là</a:t>
            </a:r>
            <a:r>
              <a:rPr lang="en-US" altLang="zh-CN" sz="2800" spc="-5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bảng</a:t>
            </a:r>
            <a:r>
              <a:rPr lang="en-US" altLang="zh-CN" sz="2800" spc="-5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chứa</a:t>
            </a:r>
            <a:r>
              <a:rPr lang="en-US" altLang="zh-CN" sz="2800" spc="-5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thông</a:t>
            </a:r>
            <a:r>
              <a:rPr lang="en-US" altLang="zh-CN" sz="2800" spc="-5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tin</a:t>
            </a:r>
            <a:r>
              <a:rPr lang="en-US" altLang="zh-CN" sz="2800" spc="-5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dữ</a:t>
            </a:r>
            <a:r>
              <a:rPr lang="en-US" altLang="zh-CN" sz="2800" spc="-5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liệu</a:t>
            </a:r>
            <a:r>
              <a:rPr lang="en-US" altLang="zh-CN" sz="2800" spc="-5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muốn</a:t>
            </a:r>
            <a:r>
              <a:rPr lang="en-US" altLang="zh-CN" sz="2800" spc="-6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tìm.</a:t>
            </a:r>
          </a:p>
        </p:txBody>
      </p:sp>
    </p:spTree>
    <p:extLst>
      <p:ext uri="{BB962C8B-B14F-4D97-AF65-F5344CB8AC3E}">
        <p14:creationId xmlns:p14="http://schemas.microsoft.com/office/powerpoint/2010/main" val="9130526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Freeform 1278"/>
          <p:cNvSpPr/>
          <p:nvPr/>
        </p:nvSpPr>
        <p:spPr>
          <a:xfrm>
            <a:off x="0" y="6524625"/>
            <a:ext cx="9144000" cy="333375"/>
          </a:xfrm>
          <a:custGeom>
            <a:avLst/>
            <a:gdLst>
              <a:gd name="connsiteX0" fmla="*/ 0 w 9144000"/>
              <a:gd name="connsiteY0" fmla="*/ 333375 h 333375"/>
              <a:gd name="connsiteX1" fmla="*/ 9144000 w 9144000"/>
              <a:gd name="connsiteY1" fmla="*/ 333375 h 333375"/>
              <a:gd name="connsiteX2" fmla="*/ 9144000 w 9144000"/>
              <a:gd name="connsiteY2" fmla="*/ 0 h 333375"/>
              <a:gd name="connsiteX3" fmla="*/ 0 w 9144000"/>
              <a:gd name="connsiteY3" fmla="*/ 0 h 333375"/>
              <a:gd name="connsiteX4" fmla="*/ 0 w 9144000"/>
              <a:gd name="connsiteY4" fmla="*/ 33337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BFBFB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80" name="Picture 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"/>
            <a:ext cx="9144000" cy="769620"/>
          </a:xfrm>
          <a:prstGeom prst="rect">
            <a:avLst/>
          </a:prstGeom>
        </p:spPr>
      </p:pic>
      <p:sp>
        <p:nvSpPr>
          <p:cNvPr id="2" name="Freeform 1280"/>
          <p:cNvSpPr/>
          <p:nvPr/>
        </p:nvSpPr>
        <p:spPr>
          <a:xfrm>
            <a:off x="0" y="0"/>
            <a:ext cx="9144000" cy="241300"/>
          </a:xfrm>
          <a:custGeom>
            <a:avLst/>
            <a:gdLst>
              <a:gd name="connsiteX0" fmla="*/ 0 w 9144000"/>
              <a:gd name="connsiteY0" fmla="*/ 241300 h 241300"/>
              <a:gd name="connsiteX1" fmla="*/ 9144000 w 9144000"/>
              <a:gd name="connsiteY1" fmla="*/ 241300 h 241300"/>
              <a:gd name="connsiteX2" fmla="*/ 9144000 w 9144000"/>
              <a:gd name="connsiteY2" fmla="*/ 0 h 241300"/>
              <a:gd name="connsiteX3" fmla="*/ 0 w 9144000"/>
              <a:gd name="connsiteY3" fmla="*/ 0 h 241300"/>
              <a:gd name="connsiteX4" fmla="*/ 0 w 9144000"/>
              <a:gd name="connsiteY4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41300">
                <a:moveTo>
                  <a:pt x="0" y="241300"/>
                </a:moveTo>
                <a:lnTo>
                  <a:pt x="9144000" y="241300"/>
                </a:lnTo>
                <a:lnTo>
                  <a:pt x="9144000" y="0"/>
                </a:lnTo>
                <a:lnTo>
                  <a:pt x="0" y="0"/>
                </a:lnTo>
                <a:lnTo>
                  <a:pt x="0" y="241300"/>
                </a:lnTo>
                <a:close/>
              </a:path>
            </a:pathLst>
          </a:custGeom>
          <a:solidFill>
            <a:srgbClr val="389C7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82" name="Picture 12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61760"/>
            <a:ext cx="9144000" cy="68580"/>
          </a:xfrm>
          <a:prstGeom prst="rect">
            <a:avLst/>
          </a:prstGeom>
        </p:spPr>
      </p:pic>
      <p:pic>
        <p:nvPicPr>
          <p:cNvPr id="1283" name="Picture 12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2019"/>
            <a:ext cx="9144000" cy="68580"/>
          </a:xfrm>
          <a:prstGeom prst="rect">
            <a:avLst/>
          </a:prstGeom>
        </p:spPr>
      </p:pic>
      <p:sp>
        <p:nvSpPr>
          <p:cNvPr id="1284" name="TextBox 1284"/>
          <p:cNvSpPr txBox="1"/>
          <p:nvPr/>
        </p:nvSpPr>
        <p:spPr>
          <a:xfrm>
            <a:off x="173737" y="313529"/>
            <a:ext cx="8633380" cy="5951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104851" algn="ctr"/>
            <a:r>
              <a:rPr lang="en-US" altLang="zh-CN" sz="3200" b="1">
                <a:solidFill>
                  <a:srgbClr val="FFC000"/>
                </a:solidFill>
                <a:latin typeface="Arial"/>
                <a:ea typeface="Arial"/>
              </a:rPr>
              <a:t>Các hàm thông dụng</a:t>
            </a:r>
            <a:endParaRPr lang="en-US" sz="320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555"/>
              </a:lnSpc>
            </a:pPr>
            <a:endParaRPr lang="en-US" dirty="0"/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v"/>
            </a:pPr>
            <a:r>
              <a:rPr lang="en-US" altLang="zh-CN" sz="2600" u="sng" dirty="0">
                <a:solidFill>
                  <a:srgbClr val="0000FF"/>
                </a:solidFill>
                <a:latin typeface="Times New Roman"/>
                <a:ea typeface="Times New Roman"/>
              </a:rPr>
              <a:t>Hàm</a:t>
            </a:r>
            <a:r>
              <a:rPr lang="en-US" altLang="zh-CN" sz="2600" u="sng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u="sng" dirty="0">
                <a:solidFill>
                  <a:srgbClr val="0000FF"/>
                </a:solidFill>
                <a:latin typeface="Times New Roman"/>
                <a:ea typeface="Times New Roman"/>
              </a:rPr>
              <a:t>HLOOKUP</a:t>
            </a:r>
          </a:p>
          <a:p>
            <a:pPr>
              <a:lnSpc>
                <a:spcPts val="919"/>
              </a:lnSpc>
            </a:pPr>
            <a:endParaRPr lang="en-US" dirty="0"/>
          </a:p>
          <a:p>
            <a:pPr marL="625475" indent="-279400" algn="just" hangingPunct="0">
              <a:lnSpc>
                <a:spcPct val="120000"/>
              </a:lnSpc>
            </a:pPr>
            <a:r>
              <a:rPr lang="en-US" altLang="zh-CN" sz="2700" dirty="0">
                <a:solidFill>
                  <a:srgbClr val="1C518C"/>
                </a:solidFill>
                <a:latin typeface="Wingdings"/>
                <a:ea typeface="Wingdings"/>
              </a:rPr>
              <a:t></a:t>
            </a:r>
            <a:r>
              <a:rPr lang="en-US" altLang="zh-CN" sz="2700" b="1" dirty="0">
                <a:solidFill>
                  <a:srgbClr val="000000"/>
                </a:solidFill>
                <a:latin typeface="Arial"/>
                <a:ea typeface="Arial"/>
              </a:rPr>
              <a:t>row_index_num</a:t>
            </a:r>
            <a:r>
              <a:rPr lang="en-US" altLang="zh-CN" sz="27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là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thứ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tự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của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hàng(từ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trên</a:t>
            </a:r>
            <a:r>
              <a:rPr lang="en-US" altLang="zh-CN" sz="27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xuống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dưới)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trong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table_array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mà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b="1" dirty="0">
                <a:solidFill>
                  <a:srgbClr val="000000"/>
                </a:solidFill>
                <a:latin typeface="Arial"/>
                <a:ea typeface="Arial"/>
              </a:rPr>
              <a:t>hàm</a:t>
            </a:r>
            <a:r>
              <a:rPr lang="en-US" altLang="zh-CN" sz="27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b="1" dirty="0">
                <a:solidFill>
                  <a:srgbClr val="000000"/>
                </a:solidFill>
                <a:latin typeface="Arial"/>
                <a:ea typeface="Arial"/>
              </a:rPr>
              <a:t>Vlookup</a:t>
            </a:r>
            <a:r>
              <a:rPr lang="en-US" altLang="zh-CN" sz="27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sẽ</a:t>
            </a:r>
            <a:r>
              <a:rPr lang="en-US" altLang="zh-CN" sz="27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nhận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về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một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trong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những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giá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trị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của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hàng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này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nếu</a:t>
            </a:r>
            <a:r>
              <a:rPr lang="en-US" altLang="zh-CN" sz="27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tìm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spc="-5" dirty="0">
                <a:solidFill>
                  <a:srgbClr val="000000"/>
                </a:solidFill>
                <a:latin typeface="Arial"/>
                <a:ea typeface="Arial"/>
              </a:rPr>
              <a:t>t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hấy.</a:t>
            </a:r>
          </a:p>
          <a:p>
            <a:pPr marL="625475" indent="-279400" algn="just">
              <a:lnSpc>
                <a:spcPts val="969"/>
              </a:lnSpc>
            </a:pPr>
            <a:endParaRPr lang="en-US" dirty="0"/>
          </a:p>
          <a:p>
            <a:pPr marL="625475" indent="-279400" algn="just">
              <a:lnSpc>
                <a:spcPct val="100000"/>
              </a:lnSpc>
            </a:pPr>
            <a:r>
              <a:rPr lang="en-US" altLang="zh-CN" sz="2700" dirty="0">
                <a:solidFill>
                  <a:srgbClr val="1C518C"/>
                </a:solidFill>
                <a:latin typeface="Wingdings"/>
                <a:ea typeface="Wingdings"/>
              </a:rPr>
              <a:t></a:t>
            </a:r>
            <a:r>
              <a:rPr lang="en-US" altLang="zh-CN" sz="2700" b="1" dirty="0">
                <a:solidFill>
                  <a:srgbClr val="000000"/>
                </a:solidFill>
                <a:latin typeface="Arial"/>
                <a:ea typeface="Arial"/>
              </a:rPr>
              <a:t>range_lookup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: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giá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trị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logic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b="1" dirty="0">
                <a:solidFill>
                  <a:srgbClr val="000000"/>
                </a:solidFill>
                <a:latin typeface="Arial"/>
                <a:ea typeface="Arial"/>
              </a:rPr>
              <a:t>true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(</a:t>
            </a:r>
            <a:r>
              <a:rPr lang="en-US" altLang="zh-CN" sz="2700" b="1" dirty="0">
                <a:solidFill>
                  <a:srgbClr val="000000"/>
                </a:solidFill>
                <a:latin typeface="Arial"/>
                <a:ea typeface="Arial"/>
              </a:rPr>
              <a:t>1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)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>
                <a:solidFill>
                  <a:srgbClr val="000000"/>
                </a:solidFill>
                <a:latin typeface="Arial"/>
                <a:ea typeface="Arial"/>
              </a:rPr>
              <a:t>hoặc</a:t>
            </a:r>
            <a:r>
              <a:rPr lang="en-US" altLang="zh-CN" sz="2700" spc="-2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b="1">
                <a:solidFill>
                  <a:srgbClr val="000000"/>
                </a:solidFill>
                <a:latin typeface="Arial"/>
                <a:ea typeface="Arial"/>
              </a:rPr>
              <a:t>false</a:t>
            </a:r>
            <a:r>
              <a:rPr lang="en-US" altLang="zh-CN" sz="2700">
                <a:solidFill>
                  <a:srgbClr val="000000"/>
                </a:solidFill>
                <a:latin typeface="Arial"/>
                <a:ea typeface="Arial"/>
              </a:rPr>
              <a:t>(</a:t>
            </a:r>
            <a:r>
              <a:rPr lang="en-US" altLang="zh-CN" sz="2700" b="1">
                <a:solidFill>
                  <a:srgbClr val="000000"/>
                </a:solidFill>
                <a:latin typeface="Arial"/>
                <a:ea typeface="Arial"/>
              </a:rPr>
              <a:t>0</a:t>
            </a:r>
            <a:r>
              <a:rPr lang="en-US" altLang="zh-CN" sz="2700">
                <a:solidFill>
                  <a:srgbClr val="000000"/>
                </a:solidFill>
                <a:latin typeface="Arial"/>
                <a:ea typeface="Arial"/>
              </a:rPr>
              <a:t>) để</a:t>
            </a:r>
            <a:r>
              <a:rPr lang="en-US" altLang="zh-CN" sz="27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xác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định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kiểu</a:t>
            </a:r>
            <a:r>
              <a:rPr lang="en-US" altLang="zh-CN" sz="27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tìm.</a:t>
            </a:r>
          </a:p>
          <a:p>
            <a:pPr marL="625475" indent="-279400" algn="just">
              <a:lnSpc>
                <a:spcPts val="1239"/>
              </a:lnSpc>
            </a:pPr>
            <a:endParaRPr lang="en-US" dirty="0"/>
          </a:p>
          <a:p>
            <a:pPr marL="625475" indent="-279400" algn="just">
              <a:lnSpc>
                <a:spcPct val="100000"/>
              </a:lnSpc>
            </a:pPr>
            <a:r>
              <a:rPr lang="en-US" altLang="zh-CN" sz="2700">
                <a:solidFill>
                  <a:srgbClr val="000000"/>
                </a:solidFill>
                <a:latin typeface="Arial"/>
                <a:ea typeface="Arial"/>
              </a:rPr>
              <a:t>- Nếu</a:t>
            </a:r>
            <a:r>
              <a:rPr lang="en-US" altLang="zh-CN" sz="27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giá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trị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này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là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0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hoặc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bỏ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trống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dò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tìm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chính</a:t>
            </a:r>
            <a:r>
              <a:rPr lang="en-US" altLang="zh-CN" sz="27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xác</a:t>
            </a:r>
          </a:p>
          <a:p>
            <a:pPr marL="625475" indent="-279400" algn="just">
              <a:lnSpc>
                <a:spcPts val="1294"/>
              </a:lnSpc>
            </a:pPr>
            <a:endParaRPr lang="en-US" dirty="0"/>
          </a:p>
          <a:p>
            <a:pPr marL="625475" indent="-279400" algn="just">
              <a:lnSpc>
                <a:spcPct val="100000"/>
              </a:lnSpc>
            </a:pPr>
            <a:r>
              <a:rPr lang="en-US" altLang="zh-CN" sz="2700">
                <a:solidFill>
                  <a:srgbClr val="000000"/>
                </a:solidFill>
                <a:latin typeface="Arial"/>
                <a:ea typeface="Arial"/>
              </a:rPr>
              <a:t>- Nếu</a:t>
            </a:r>
            <a:r>
              <a:rPr lang="en-US" altLang="zh-CN" sz="27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là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1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dò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theo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khoảng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và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danh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sách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giá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>
                <a:solidFill>
                  <a:srgbClr val="000000"/>
                </a:solidFill>
                <a:latin typeface="Arial"/>
                <a:ea typeface="Arial"/>
              </a:rPr>
              <a:t>trị</a:t>
            </a:r>
            <a:r>
              <a:rPr lang="en-US" altLang="zh-CN" sz="2700" spc="-5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>
                <a:solidFill>
                  <a:srgbClr val="000000"/>
                </a:solidFill>
                <a:latin typeface="Arial"/>
                <a:ea typeface="Arial"/>
              </a:rPr>
              <a:t>tìm kiếm</a:t>
            </a:r>
            <a:r>
              <a:rPr lang="en-US" altLang="zh-CN" sz="27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phải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được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sắp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xếp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theo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ea typeface="Arial"/>
              </a:rPr>
              <a:t>chiều</a:t>
            </a:r>
            <a:r>
              <a:rPr lang="en-US" altLang="zh-CN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>
                <a:solidFill>
                  <a:srgbClr val="000000"/>
                </a:solidFill>
                <a:latin typeface="Arial"/>
                <a:ea typeface="Arial"/>
              </a:rPr>
              <a:t>tăng</a:t>
            </a:r>
            <a:r>
              <a:rPr lang="en-US" altLang="zh-CN" sz="2700" spc="-5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700">
                <a:solidFill>
                  <a:srgbClr val="000000"/>
                </a:solidFill>
                <a:latin typeface="Arial"/>
                <a:ea typeface="Arial"/>
              </a:rPr>
              <a:t>dần.</a:t>
            </a:r>
            <a:endParaRPr lang="en-US" altLang="zh-CN" sz="1000" b="1" spc="-5" dirty="0">
              <a:solidFill>
                <a:srgbClr val="1C518C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48764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Freeform 1285"/>
          <p:cNvSpPr/>
          <p:nvPr/>
        </p:nvSpPr>
        <p:spPr>
          <a:xfrm>
            <a:off x="0" y="6524625"/>
            <a:ext cx="9144000" cy="333375"/>
          </a:xfrm>
          <a:custGeom>
            <a:avLst/>
            <a:gdLst>
              <a:gd name="connsiteX0" fmla="*/ 0 w 9144000"/>
              <a:gd name="connsiteY0" fmla="*/ 333375 h 333375"/>
              <a:gd name="connsiteX1" fmla="*/ 9144000 w 9144000"/>
              <a:gd name="connsiteY1" fmla="*/ 333375 h 333375"/>
              <a:gd name="connsiteX2" fmla="*/ 9144000 w 9144000"/>
              <a:gd name="connsiteY2" fmla="*/ 0 h 333375"/>
              <a:gd name="connsiteX3" fmla="*/ 0 w 9144000"/>
              <a:gd name="connsiteY3" fmla="*/ 0 h 333375"/>
              <a:gd name="connsiteX4" fmla="*/ 0 w 9144000"/>
              <a:gd name="connsiteY4" fmla="*/ 33337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BFBFB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87" name="Picture 12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"/>
            <a:ext cx="9144000" cy="769620"/>
          </a:xfrm>
          <a:prstGeom prst="rect">
            <a:avLst/>
          </a:prstGeom>
        </p:spPr>
      </p:pic>
      <p:sp>
        <p:nvSpPr>
          <p:cNvPr id="2" name="Freeform 1287"/>
          <p:cNvSpPr/>
          <p:nvPr/>
        </p:nvSpPr>
        <p:spPr>
          <a:xfrm>
            <a:off x="0" y="0"/>
            <a:ext cx="9144000" cy="241300"/>
          </a:xfrm>
          <a:custGeom>
            <a:avLst/>
            <a:gdLst>
              <a:gd name="connsiteX0" fmla="*/ 0 w 9144000"/>
              <a:gd name="connsiteY0" fmla="*/ 241300 h 241300"/>
              <a:gd name="connsiteX1" fmla="*/ 9144000 w 9144000"/>
              <a:gd name="connsiteY1" fmla="*/ 241300 h 241300"/>
              <a:gd name="connsiteX2" fmla="*/ 9144000 w 9144000"/>
              <a:gd name="connsiteY2" fmla="*/ 0 h 241300"/>
              <a:gd name="connsiteX3" fmla="*/ 0 w 9144000"/>
              <a:gd name="connsiteY3" fmla="*/ 0 h 241300"/>
              <a:gd name="connsiteX4" fmla="*/ 0 w 9144000"/>
              <a:gd name="connsiteY4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41300">
                <a:moveTo>
                  <a:pt x="0" y="241300"/>
                </a:moveTo>
                <a:lnTo>
                  <a:pt x="9144000" y="241300"/>
                </a:lnTo>
                <a:lnTo>
                  <a:pt x="9144000" y="0"/>
                </a:lnTo>
                <a:lnTo>
                  <a:pt x="0" y="0"/>
                </a:lnTo>
                <a:lnTo>
                  <a:pt x="0" y="241300"/>
                </a:lnTo>
                <a:close/>
              </a:path>
            </a:pathLst>
          </a:custGeom>
          <a:solidFill>
            <a:srgbClr val="389C7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89" name="Picture 12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61760"/>
            <a:ext cx="9144000" cy="68580"/>
          </a:xfrm>
          <a:prstGeom prst="rect">
            <a:avLst/>
          </a:prstGeom>
        </p:spPr>
      </p:pic>
      <p:pic>
        <p:nvPicPr>
          <p:cNvPr id="1290" name="Picture 12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2019"/>
            <a:ext cx="9144000" cy="68580"/>
          </a:xfrm>
          <a:prstGeom prst="rect">
            <a:avLst/>
          </a:prstGeom>
        </p:spPr>
      </p:pic>
      <p:sp>
        <p:nvSpPr>
          <p:cNvPr id="1291" name="TextBox 1291"/>
          <p:cNvSpPr txBox="1"/>
          <p:nvPr/>
        </p:nvSpPr>
        <p:spPr>
          <a:xfrm>
            <a:off x="173736" y="313529"/>
            <a:ext cx="8710382" cy="12259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104851" algn="ctr"/>
            <a:r>
              <a:rPr lang="en-US" altLang="zh-CN" sz="3200" b="1">
                <a:solidFill>
                  <a:srgbClr val="FFC000"/>
                </a:solidFill>
                <a:latin typeface="Arial"/>
                <a:ea typeface="Arial"/>
              </a:rPr>
              <a:t>Các hàm thông dụng</a:t>
            </a:r>
            <a:endParaRPr lang="en-US" sz="320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555"/>
              </a:lnSpc>
            </a:pPr>
            <a:endParaRPr lang="en-US" dirty="0"/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v"/>
            </a:pPr>
            <a:r>
              <a:rPr lang="en-US" altLang="zh-CN" sz="2600" u="sng" dirty="0">
                <a:solidFill>
                  <a:srgbClr val="0000FF"/>
                </a:solidFill>
                <a:latin typeface="Times New Roman"/>
                <a:ea typeface="Times New Roman"/>
              </a:rPr>
              <a:t>Hàm</a:t>
            </a:r>
            <a:r>
              <a:rPr lang="en-US" altLang="zh-CN" sz="2600" u="sng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u="sng" dirty="0">
                <a:solidFill>
                  <a:srgbClr val="0000FF"/>
                </a:solidFill>
                <a:latin typeface="Times New Roman"/>
                <a:ea typeface="Times New Roman"/>
              </a:rPr>
              <a:t>HLOOKUP</a:t>
            </a:r>
          </a:p>
        </p:txBody>
      </p:sp>
      <p:sp>
        <p:nvSpPr>
          <p:cNvPr id="1293" name="TextBox 1293"/>
          <p:cNvSpPr txBox="1"/>
          <p:nvPr/>
        </p:nvSpPr>
        <p:spPr>
          <a:xfrm>
            <a:off x="364529" y="1621361"/>
            <a:ext cx="8432961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Công</a:t>
            </a:r>
            <a:r>
              <a:rPr lang="en-US" altLang="zh-CN" sz="2800" spc="3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-5">
                <a:solidFill>
                  <a:srgbClr val="000000"/>
                </a:solidFill>
                <a:latin typeface="Arial"/>
                <a:ea typeface="Arial"/>
              </a:rPr>
              <a:t>dụng: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Hàm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này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dùng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để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trả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về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giá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trị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cho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ô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hiện</a:t>
            </a:r>
            <a:r>
              <a:rPr lang="en-US" altLang="zh-CN" sz="28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hành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dựa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vào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“trị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dò”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và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“bảng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dò”.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Excel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đem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“trị</a:t>
            </a:r>
            <a:r>
              <a:rPr lang="en-US" altLang="zh-CN" sz="28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dò”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dò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vào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hàng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đầu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tiên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trong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bảng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dò,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nếu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tìm</a:t>
            </a:r>
            <a:r>
              <a:rPr lang="en-US" altLang="zh-CN" sz="28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thấy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thì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trả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về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dữ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liệu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ở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hàng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tham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chiếu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trên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bảng</a:t>
            </a:r>
            <a:r>
              <a:rPr lang="en-US" altLang="zh-CN" sz="28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dò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phụ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thuộc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vào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cách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dò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.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0" algn="just">
              <a:lnSpc>
                <a:spcPct val="100000"/>
              </a:lnSpc>
            </a:pP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- Nếu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cách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dò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=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1(true)</a:t>
            </a:r>
            <a:r>
              <a:rPr lang="en-US" altLang="zh-CN" sz="2800" spc="1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dò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theo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khoảng</a:t>
            </a:r>
            <a:endParaRPr lang="en-US" altLang="zh-CN" sz="2800">
              <a:solidFill>
                <a:srgbClr val="000000"/>
              </a:solidFill>
              <a:latin typeface="Arial"/>
              <a:cs typeface="Arial"/>
            </a:endParaRPr>
          </a:p>
          <a:p>
            <a:pPr marL="0" algn="just">
              <a:lnSpc>
                <a:spcPct val="100000"/>
              </a:lnSpc>
            </a:pP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- Nếu</a:t>
            </a:r>
            <a:r>
              <a:rPr lang="en-US" altLang="zh-CN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cách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dò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=0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(false)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dò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chính</a:t>
            </a:r>
            <a:r>
              <a:rPr lang="en-US" altLang="zh-CN" sz="28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xác.</a:t>
            </a:r>
            <a:endParaRPr lang="en-US" altLang="zh-CN" sz="2800" dirty="0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29177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76200"/>
            <a:ext cx="8229600" cy="1143000"/>
          </a:xfrm>
        </p:spPr>
        <p:txBody>
          <a:bodyPr/>
          <a:lstStyle/>
          <a:p>
            <a:r>
              <a:rPr lang="en-US" b="1" dirty="0"/>
              <a:t>TẠO THƯ MỤC- </a:t>
            </a:r>
            <a:r>
              <a:rPr lang="en-US" dirty="0"/>
              <a:t>10 </a:t>
            </a:r>
            <a:r>
              <a:rPr lang="en-US" dirty="0" err="1"/>
              <a:t>điểm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8915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14600"/>
            <a:ext cx="89154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81400"/>
            <a:ext cx="89154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4492625"/>
            <a:ext cx="8915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345975"/>
      </p:ext>
    </p:extLst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Freeform 1294"/>
          <p:cNvSpPr/>
          <p:nvPr/>
        </p:nvSpPr>
        <p:spPr>
          <a:xfrm>
            <a:off x="0" y="6524625"/>
            <a:ext cx="9144000" cy="333375"/>
          </a:xfrm>
          <a:custGeom>
            <a:avLst/>
            <a:gdLst>
              <a:gd name="connsiteX0" fmla="*/ 0 w 9144000"/>
              <a:gd name="connsiteY0" fmla="*/ 333375 h 333375"/>
              <a:gd name="connsiteX1" fmla="*/ 9144000 w 9144000"/>
              <a:gd name="connsiteY1" fmla="*/ 333375 h 333375"/>
              <a:gd name="connsiteX2" fmla="*/ 9144000 w 9144000"/>
              <a:gd name="connsiteY2" fmla="*/ 0 h 333375"/>
              <a:gd name="connsiteX3" fmla="*/ 0 w 9144000"/>
              <a:gd name="connsiteY3" fmla="*/ 0 h 333375"/>
              <a:gd name="connsiteX4" fmla="*/ 0 w 9144000"/>
              <a:gd name="connsiteY4" fmla="*/ 33337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BFBFB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96" name="Picture 12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"/>
            <a:ext cx="9144000" cy="769620"/>
          </a:xfrm>
          <a:prstGeom prst="rect">
            <a:avLst/>
          </a:prstGeom>
        </p:spPr>
      </p:pic>
      <p:sp>
        <p:nvSpPr>
          <p:cNvPr id="2" name="Freeform 1296"/>
          <p:cNvSpPr/>
          <p:nvPr/>
        </p:nvSpPr>
        <p:spPr>
          <a:xfrm>
            <a:off x="0" y="0"/>
            <a:ext cx="9144000" cy="241300"/>
          </a:xfrm>
          <a:custGeom>
            <a:avLst/>
            <a:gdLst>
              <a:gd name="connsiteX0" fmla="*/ 0 w 9144000"/>
              <a:gd name="connsiteY0" fmla="*/ 241300 h 241300"/>
              <a:gd name="connsiteX1" fmla="*/ 9144000 w 9144000"/>
              <a:gd name="connsiteY1" fmla="*/ 241300 h 241300"/>
              <a:gd name="connsiteX2" fmla="*/ 9144000 w 9144000"/>
              <a:gd name="connsiteY2" fmla="*/ 0 h 241300"/>
              <a:gd name="connsiteX3" fmla="*/ 0 w 9144000"/>
              <a:gd name="connsiteY3" fmla="*/ 0 h 241300"/>
              <a:gd name="connsiteX4" fmla="*/ 0 w 9144000"/>
              <a:gd name="connsiteY4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41300">
                <a:moveTo>
                  <a:pt x="0" y="241300"/>
                </a:moveTo>
                <a:lnTo>
                  <a:pt x="9144000" y="241300"/>
                </a:lnTo>
                <a:lnTo>
                  <a:pt x="9144000" y="0"/>
                </a:lnTo>
                <a:lnTo>
                  <a:pt x="0" y="0"/>
                </a:lnTo>
                <a:lnTo>
                  <a:pt x="0" y="241300"/>
                </a:lnTo>
                <a:close/>
              </a:path>
            </a:pathLst>
          </a:custGeom>
          <a:solidFill>
            <a:srgbClr val="389C7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98" name="Picture 12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61760"/>
            <a:ext cx="9144000" cy="68580"/>
          </a:xfrm>
          <a:prstGeom prst="rect">
            <a:avLst/>
          </a:prstGeom>
        </p:spPr>
      </p:pic>
      <p:pic>
        <p:nvPicPr>
          <p:cNvPr id="1299" name="Picture 12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2019"/>
            <a:ext cx="9144000" cy="68580"/>
          </a:xfrm>
          <a:prstGeom prst="rect">
            <a:avLst/>
          </a:prstGeom>
        </p:spPr>
      </p:pic>
      <p:sp>
        <p:nvSpPr>
          <p:cNvPr id="1300" name="TextBox 1300"/>
          <p:cNvSpPr txBox="1"/>
          <p:nvPr/>
        </p:nvSpPr>
        <p:spPr>
          <a:xfrm>
            <a:off x="173736" y="313529"/>
            <a:ext cx="8752739" cy="4591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104851" algn="ctr"/>
            <a:r>
              <a:rPr lang="en-US" altLang="zh-CN" sz="3200" b="1">
                <a:solidFill>
                  <a:srgbClr val="FFC000"/>
                </a:solidFill>
                <a:latin typeface="Arial"/>
                <a:ea typeface="Arial"/>
              </a:rPr>
              <a:t>Các hàm thông dụng</a:t>
            </a:r>
            <a:endParaRPr lang="en-US" sz="3200"/>
          </a:p>
          <a:p>
            <a:pPr>
              <a:lnSpc>
                <a:spcPts val="1754"/>
              </a:lnSpc>
            </a:pPr>
            <a:endParaRPr lang="en-US" dirty="0"/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v"/>
            </a:pPr>
            <a:r>
              <a:rPr lang="en-US" altLang="zh-CN" sz="2600" u="sng" dirty="0">
                <a:solidFill>
                  <a:srgbClr val="0000FF"/>
                </a:solidFill>
                <a:latin typeface="Times New Roman"/>
                <a:ea typeface="Times New Roman"/>
              </a:rPr>
              <a:t>Hàm</a:t>
            </a:r>
            <a:r>
              <a:rPr lang="en-US" altLang="zh-CN" sz="2600" u="sng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u="sng" dirty="0">
                <a:solidFill>
                  <a:srgbClr val="0000FF"/>
                </a:solidFill>
                <a:latin typeface="Times New Roman"/>
                <a:ea typeface="Times New Roman"/>
              </a:rPr>
              <a:t>HLOOKUP</a:t>
            </a:r>
          </a:p>
          <a:p>
            <a:pPr>
              <a:lnSpc>
                <a:spcPts val="1130"/>
              </a:lnSpc>
            </a:pPr>
            <a:endParaRPr lang="en-US" dirty="0"/>
          </a:p>
          <a:p>
            <a:pPr marL="0" indent="374904">
              <a:lnSpc>
                <a:spcPct val="100000"/>
              </a:lnSpc>
            </a:pPr>
            <a:r>
              <a:rPr lang="en-US" altLang="zh-CN" sz="3000">
                <a:solidFill>
                  <a:srgbClr val="389C70"/>
                </a:solidFill>
                <a:latin typeface="Wingdings"/>
                <a:ea typeface="Wingdings"/>
              </a:rPr>
              <a:t></a:t>
            </a:r>
            <a:r>
              <a:rPr lang="en-US" altLang="zh-CN" sz="3000">
                <a:solidFill>
                  <a:srgbClr val="000000"/>
                </a:solidFill>
                <a:latin typeface="Arial"/>
                <a:ea typeface="Arial"/>
              </a:rPr>
              <a:t>Lưu</a:t>
            </a:r>
            <a:r>
              <a:rPr lang="en-US" altLang="zh-CN" sz="3000" spc="-18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Arial"/>
                <a:ea typeface="Arial"/>
              </a:rPr>
              <a:t>ý:</a:t>
            </a:r>
          </a:p>
          <a:p>
            <a:pPr algn="just">
              <a:lnSpc>
                <a:spcPts val="1014"/>
              </a:lnSpc>
            </a:pPr>
            <a:endParaRPr lang="en-US" dirty="0"/>
          </a:p>
          <a:p>
            <a:pPr marL="914400" indent="-404813" algn="just">
              <a:lnSpc>
                <a:spcPct val="100000"/>
              </a:lnSpc>
            </a:pPr>
            <a:r>
              <a:rPr lang="en-US" altLang="zh-CN" sz="2800">
                <a:solidFill>
                  <a:srgbClr val="1C518C"/>
                </a:solidFill>
                <a:latin typeface="Wingdings"/>
                <a:ea typeface="Wingdings"/>
              </a:rPr>
              <a:t>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Bảng</a:t>
            </a:r>
            <a:r>
              <a:rPr lang="en-US" altLang="zh-CN" sz="2800" spc="-1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dò</a:t>
            </a:r>
            <a:r>
              <a:rPr lang="en-US" altLang="zh-CN" sz="2800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thường</a:t>
            </a:r>
            <a:r>
              <a:rPr lang="en-US" altLang="zh-CN" sz="280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được</a:t>
            </a:r>
            <a:r>
              <a:rPr lang="en-US" altLang="zh-CN" sz="2800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chọn</a:t>
            </a:r>
            <a:r>
              <a:rPr lang="en-US" altLang="zh-CN" sz="2800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là</a:t>
            </a:r>
            <a:r>
              <a:rPr lang="en-US" altLang="zh-CN" sz="2800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địa</a:t>
            </a:r>
            <a:r>
              <a:rPr lang="en-US" altLang="zh-CN" sz="280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chỉ</a:t>
            </a:r>
            <a:r>
              <a:rPr lang="en-US" altLang="zh-CN" sz="2800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tuyệt</a:t>
            </a:r>
            <a:r>
              <a:rPr lang="en-US" altLang="zh-CN" sz="280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đối.</a:t>
            </a:r>
          </a:p>
          <a:p>
            <a:pPr marL="914400" indent="-404813" algn="just">
              <a:lnSpc>
                <a:spcPts val="910"/>
              </a:lnSpc>
            </a:pPr>
            <a:endParaRPr lang="en-US" dirty="0"/>
          </a:p>
          <a:p>
            <a:pPr marL="914400" indent="-404813" algn="just" hangingPunct="0">
              <a:lnSpc>
                <a:spcPct val="108333"/>
              </a:lnSpc>
            </a:pPr>
            <a:r>
              <a:rPr lang="en-US" altLang="zh-CN" sz="2800">
                <a:solidFill>
                  <a:srgbClr val="1C518C"/>
                </a:solidFill>
                <a:latin typeface="Wingdings"/>
                <a:ea typeface="Wingdings"/>
              </a:rPr>
              <a:t>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Có</a:t>
            </a:r>
            <a:r>
              <a:rPr lang="en-US" altLang="zh-CN" sz="2800" spc="-12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thể</a:t>
            </a:r>
            <a:r>
              <a:rPr lang="en-US" altLang="zh-CN" sz="28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lồng</a:t>
            </a:r>
            <a:r>
              <a:rPr lang="en-US" altLang="zh-CN" sz="280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các</a:t>
            </a:r>
            <a:r>
              <a:rPr lang="en-US" altLang="zh-CN" sz="28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hàm</a:t>
            </a:r>
            <a:r>
              <a:rPr lang="en-US" altLang="zh-CN" sz="28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khác</a:t>
            </a:r>
            <a:r>
              <a:rPr lang="en-US" altLang="zh-CN" sz="28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vào</a:t>
            </a:r>
            <a:r>
              <a:rPr lang="en-US" altLang="zh-CN" sz="28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trong</a:t>
            </a:r>
            <a:r>
              <a:rPr lang="en-US" altLang="zh-CN" sz="28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hàm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Arial"/>
                <a:ea typeface="Arial"/>
              </a:rPr>
              <a:t>Vlo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okup.</a:t>
            </a:r>
          </a:p>
          <a:p>
            <a:pPr marL="914400" indent="-404813" algn="just">
              <a:lnSpc>
                <a:spcPts val="880"/>
              </a:lnSpc>
            </a:pPr>
            <a:endParaRPr lang="en-US"/>
          </a:p>
          <a:p>
            <a:pPr marL="914400" indent="-404813" algn="just">
              <a:lnSpc>
                <a:spcPct val="100000"/>
              </a:lnSpc>
            </a:pPr>
            <a:r>
              <a:rPr lang="en-US" altLang="zh-CN" sz="2800">
                <a:solidFill>
                  <a:srgbClr val="1C518C"/>
                </a:solidFill>
                <a:latin typeface="Wingdings"/>
                <a:ea typeface="Wingdings"/>
              </a:rPr>
              <a:t>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Lỗi</a:t>
            </a:r>
            <a:r>
              <a:rPr lang="en-US" altLang="zh-CN" sz="2800" spc="-12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#N/A:</a:t>
            </a:r>
            <a:r>
              <a:rPr lang="en-US" altLang="zh-CN" sz="2800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dò</a:t>
            </a:r>
            <a:r>
              <a:rPr lang="en-US" altLang="zh-CN" sz="2800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tìm</a:t>
            </a:r>
            <a:r>
              <a:rPr lang="en-US" altLang="zh-CN" sz="2800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không</a:t>
            </a:r>
            <a:r>
              <a:rPr lang="en-US" altLang="zh-CN" sz="2800" spc="-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có</a:t>
            </a:r>
            <a:r>
              <a:rPr lang="en-US" altLang="zh-CN" sz="2800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giá</a:t>
            </a:r>
            <a:r>
              <a:rPr lang="en-US" altLang="zh-CN" sz="2800" spc="-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trị</a:t>
            </a:r>
          </a:p>
          <a:p>
            <a:pPr marL="914400" indent="-404813" algn="just">
              <a:lnSpc>
                <a:spcPts val="835"/>
              </a:lnSpc>
            </a:pPr>
            <a:endParaRPr lang="en-US" dirty="0"/>
          </a:p>
          <a:p>
            <a:pPr marL="798513" indent="-288925" algn="just" hangingPunct="0">
              <a:lnSpc>
                <a:spcPct val="110000"/>
              </a:lnSpc>
            </a:pPr>
            <a:r>
              <a:rPr lang="en-US" altLang="zh-CN" sz="2800">
                <a:solidFill>
                  <a:srgbClr val="1C518C"/>
                </a:solidFill>
                <a:latin typeface="Wingdings"/>
                <a:ea typeface="Wingdings"/>
              </a:rPr>
              <a:t></a:t>
            </a:r>
            <a:r>
              <a:rPr lang="en-US" altLang="zh-CN" sz="2800">
                <a:solidFill>
                  <a:srgbClr val="000000"/>
                </a:solidFill>
                <a:latin typeface="Arial"/>
                <a:ea typeface="Arial"/>
              </a:rPr>
              <a:t>Lỗi</a:t>
            </a:r>
            <a:r>
              <a:rPr lang="en-US" altLang="zh-CN" sz="2800" spc="-12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#REF:</a:t>
            </a:r>
            <a:r>
              <a:rPr lang="en-US" altLang="zh-CN" sz="28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cột</a:t>
            </a:r>
            <a:r>
              <a:rPr lang="en-US" altLang="zh-CN" sz="28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tham</a:t>
            </a:r>
            <a:r>
              <a:rPr lang="en-US" altLang="zh-CN" sz="280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chiếu</a:t>
            </a:r>
            <a:r>
              <a:rPr lang="en-US" altLang="zh-CN" sz="28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không</a:t>
            </a:r>
            <a:r>
              <a:rPr lang="en-US" altLang="zh-CN" sz="28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tồn</a:t>
            </a:r>
            <a:r>
              <a:rPr lang="en-US" altLang="zh-CN" sz="28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tại</a:t>
            </a:r>
            <a:r>
              <a:rPr lang="en-US" altLang="zh-CN" sz="2800" spc="-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trong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bảng</a:t>
            </a:r>
            <a:r>
              <a:rPr lang="en-US" altLang="zh-CN" sz="28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dò.</a:t>
            </a:r>
          </a:p>
          <a:p>
            <a:pPr>
              <a:lnSpc>
                <a:spcPts val="1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719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MICROSOFT POWER POINT - </a:t>
            </a:r>
            <a:r>
              <a:rPr lang="en-US" sz="3600" dirty="0"/>
              <a:t>30 </a:t>
            </a:r>
            <a:r>
              <a:rPr lang="en-US" sz="3600" dirty="0" err="1"/>
              <a:t>điểm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nghệ</a:t>
            </a:r>
            <a:r>
              <a:rPr lang="en-US" dirty="0"/>
              <a:t> </a:t>
            </a:r>
            <a:r>
              <a:rPr lang="en-US" dirty="0" err="1"/>
              <a:t>thuật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ảnh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hoạ</a:t>
            </a:r>
            <a:r>
              <a:rPr lang="en-US" dirty="0"/>
              <a:t>: </a:t>
            </a:r>
            <a:r>
              <a:rPr lang="en-US" dirty="0" err="1"/>
              <a:t>nét</a:t>
            </a:r>
            <a:r>
              <a:rPr lang="en-US" dirty="0"/>
              <a:t> </a:t>
            </a:r>
            <a:r>
              <a:rPr lang="en-US" dirty="0" err="1"/>
              <a:t>kẻ</a:t>
            </a:r>
            <a:r>
              <a:rPr lang="en-US" dirty="0"/>
              <a:t>, comment, text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bảng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trang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trang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3627"/>
      </p:ext>
    </p:extLst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1627"/>
            <a:ext cx="7543800" cy="748973"/>
          </a:xfrm>
        </p:spPr>
        <p:txBody>
          <a:bodyPr/>
          <a:lstStyle/>
          <a:p>
            <a:r>
              <a:rPr lang="en-US" sz="4000"/>
              <a:t>Tạo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/>
              <a:t>bài</a:t>
            </a:r>
            <a:r>
              <a:rPr lang="en-US" sz="4000" dirty="0"/>
              <a:t> </a:t>
            </a:r>
            <a:r>
              <a:rPr lang="en-US" sz="4000" dirty="0" err="1"/>
              <a:t>trình</a:t>
            </a:r>
            <a:r>
              <a:rPr lang="en-US" sz="4000" dirty="0"/>
              <a:t> </a:t>
            </a:r>
            <a:r>
              <a:rPr lang="en-US" sz="4000" dirty="0" err="1"/>
              <a:t>chiếu</a:t>
            </a:r>
            <a:r>
              <a:rPr lang="en-US" sz="4000" dirty="0"/>
              <a:t> </a:t>
            </a:r>
            <a:r>
              <a:rPr lang="en-US" sz="4000" dirty="0" err="1"/>
              <a:t>đơn</a:t>
            </a:r>
            <a:r>
              <a:rPr lang="en-US" sz="4000" dirty="0"/>
              <a:t> </a:t>
            </a:r>
            <a:r>
              <a:rPr lang="en-US" sz="4000" dirty="0" err="1"/>
              <a:t>giản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3385" y="1178169"/>
            <a:ext cx="7807569" cy="1688123"/>
          </a:xfrm>
        </p:spPr>
        <p:txBody>
          <a:bodyPr/>
          <a:lstStyle/>
          <a:p>
            <a:r>
              <a:rPr lang="vi-VN">
                <a:solidFill>
                  <a:srgbClr val="0000CC"/>
                </a:solidFill>
              </a:rPr>
              <a:t>Tạo Slide </a:t>
            </a:r>
            <a:r>
              <a:rPr lang="vi-VN" dirty="0">
                <a:solidFill>
                  <a:srgbClr val="0000CC"/>
                </a:solidFill>
              </a:rPr>
              <a:t>mới và chọn kiểu bố trí nội dung</a:t>
            </a:r>
            <a:endParaRPr lang="en-US" dirty="0">
              <a:solidFill>
                <a:srgbClr val="0000CC"/>
              </a:solidFill>
            </a:endParaRPr>
          </a:p>
          <a:p>
            <a:pPr marL="844083" algn="l"/>
            <a:r>
              <a:rPr lang="en-US" dirty="0"/>
              <a:t> Home =&gt; </a:t>
            </a:r>
            <a:r>
              <a:rPr lang="en-US" dirty="0">
                <a:solidFill>
                  <a:srgbClr val="FF0000"/>
                </a:solidFill>
              </a:rPr>
              <a:t>New Slide</a:t>
            </a:r>
          </a:p>
          <a:p>
            <a:pPr marL="844083" algn="l"/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Chọn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một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kiểu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bố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trí</a:t>
            </a:r>
            <a:r>
              <a:rPr lang="en-US" dirty="0">
                <a:solidFill>
                  <a:srgbClr val="002060"/>
                </a:solidFill>
              </a:rPr>
              <a:t> (Slide Layout) </a:t>
            </a:r>
            <a:r>
              <a:rPr lang="en-US" dirty="0" err="1">
                <a:solidFill>
                  <a:srgbClr val="002060"/>
                </a:solidFill>
              </a:rPr>
              <a:t>cần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dùng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TRANG: </a:t>
            </a:r>
            <a:fld id="{C9333D6C-065D-4EC2-AC02-C2C20CA5EF52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54" y="2866293"/>
            <a:ext cx="5205046" cy="309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321856"/>
      </p:ext>
    </p:extLst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515" y="621176"/>
            <a:ext cx="6858000" cy="826624"/>
          </a:xfrm>
        </p:spPr>
        <p:txBody>
          <a:bodyPr>
            <a:normAutofit/>
          </a:bodyPr>
          <a:lstStyle/>
          <a:p>
            <a:pPr indent="691679" algn="l"/>
            <a:r>
              <a:rPr lang="en-US" sz="4400">
                <a:solidFill>
                  <a:srgbClr val="0000CC"/>
                </a:solidFill>
              </a:rPr>
              <a:t>Tạo </a:t>
            </a:r>
            <a:r>
              <a:rPr lang="en-US" sz="4400" dirty="0" err="1">
                <a:solidFill>
                  <a:srgbClr val="0000CC"/>
                </a:solidFill>
              </a:rPr>
              <a:t>nội</a:t>
            </a:r>
            <a:r>
              <a:rPr lang="en-US" sz="4400" dirty="0">
                <a:solidFill>
                  <a:srgbClr val="0000CC"/>
                </a:solidFill>
              </a:rPr>
              <a:t> dung </a:t>
            </a:r>
            <a:r>
              <a:rPr lang="en-US" sz="4400" dirty="0" err="1">
                <a:solidFill>
                  <a:srgbClr val="0000CC"/>
                </a:solidFill>
              </a:rPr>
              <a:t>cho</a:t>
            </a:r>
            <a:r>
              <a:rPr lang="en-US" sz="4400" dirty="0">
                <a:solidFill>
                  <a:srgbClr val="0000CC"/>
                </a:solidFill>
              </a:rPr>
              <a:t>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45300"/>
            <a:ext cx="6858000" cy="1655762"/>
          </a:xfrm>
        </p:spPr>
        <p:txBody>
          <a:bodyPr/>
          <a:lstStyle/>
          <a:p>
            <a:r>
              <a:rPr lang="en-US" dirty="0" err="1">
                <a:solidFill>
                  <a:srgbClr val="0000CC"/>
                </a:solidFill>
              </a:rPr>
              <a:t>Nhập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dữ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liệu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văn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bản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(text) </a:t>
            </a:r>
            <a:r>
              <a:rPr lang="en-US" dirty="0" err="1"/>
              <a:t>cho</a:t>
            </a:r>
            <a:r>
              <a:rPr lang="en-US" dirty="0"/>
              <a:t> Slide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</a:t>
            </a:r>
            <a:r>
              <a:rPr lang="en-US" dirty="0" err="1"/>
              <a:t>sẵn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ô </a:t>
            </a:r>
            <a:r>
              <a:rPr lang="en-US" dirty="0" err="1"/>
              <a:t>TextBox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Insert</a:t>
            </a:r>
          </a:p>
          <a:p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text (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Word)</a:t>
            </a:r>
          </a:p>
          <a:p>
            <a:pPr lvl="1"/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Font</a:t>
            </a:r>
          </a:p>
          <a:p>
            <a:pPr lvl="1"/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Paragraph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sẵn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TextBox</a:t>
            </a:r>
            <a:endParaRPr lang="en-US" dirty="0"/>
          </a:p>
          <a:p>
            <a:pPr marL="422041"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TRANG: </a:t>
            </a:r>
            <a:fld id="{C9333D6C-065D-4EC2-AC02-C2C20CA5EF52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69" y="1894926"/>
            <a:ext cx="7596554" cy="93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76800"/>
            <a:ext cx="2725615" cy="79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625621"/>
      </p:ext>
    </p:extLst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919645"/>
            <a:ext cx="2750553" cy="31142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2661" y="286730"/>
            <a:ext cx="6858000" cy="782637"/>
          </a:xfrm>
        </p:spPr>
        <p:txBody>
          <a:bodyPr>
            <a:normAutofit/>
          </a:bodyPr>
          <a:lstStyle/>
          <a:p>
            <a:pPr indent="633062" algn="l"/>
            <a:r>
              <a:rPr lang="en-US" sz="4400">
                <a:solidFill>
                  <a:srgbClr val="0000CC"/>
                </a:solidFill>
              </a:rPr>
              <a:t>Tạo </a:t>
            </a:r>
            <a:r>
              <a:rPr lang="en-US" sz="4400" dirty="0" err="1">
                <a:solidFill>
                  <a:srgbClr val="0000CC"/>
                </a:solidFill>
              </a:rPr>
              <a:t>nội</a:t>
            </a:r>
            <a:r>
              <a:rPr lang="en-US" sz="4400" dirty="0">
                <a:solidFill>
                  <a:srgbClr val="0000CC"/>
                </a:solidFill>
              </a:rPr>
              <a:t> dung </a:t>
            </a:r>
            <a:r>
              <a:rPr lang="en-US" sz="4400" dirty="0" err="1">
                <a:solidFill>
                  <a:srgbClr val="0000CC"/>
                </a:solidFill>
              </a:rPr>
              <a:t>cho</a:t>
            </a:r>
            <a:r>
              <a:rPr lang="en-US" sz="4400" dirty="0">
                <a:solidFill>
                  <a:srgbClr val="0000CC"/>
                </a:solidFill>
              </a:rPr>
              <a:t>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547" y="1052595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rgbClr val="0000CC"/>
                </a:solidFill>
              </a:rPr>
              <a:t>* </a:t>
            </a:r>
            <a:r>
              <a:rPr lang="en-US" dirty="0" err="1">
                <a:solidFill>
                  <a:srgbClr val="0000CC"/>
                </a:solidFill>
              </a:rPr>
              <a:t>Chèn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hình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ảnh</a:t>
            </a:r>
            <a:endParaRPr lang="en-US" dirty="0">
              <a:solidFill>
                <a:srgbClr val="0000CC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Insert =&gt; Picture</a:t>
            </a:r>
          </a:p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chèn</a:t>
            </a:r>
            <a:endParaRPr lang="en-US" dirty="0"/>
          </a:p>
          <a:p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: </a:t>
            </a:r>
            <a:r>
              <a:rPr lang="en-US" dirty="0" err="1">
                <a:solidFill>
                  <a:srgbClr val="002060"/>
                </a:solidFill>
              </a:rPr>
              <a:t>thay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đổi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kích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thước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kiểu</a:t>
            </a:r>
            <a:r>
              <a:rPr lang="en-US" dirty="0">
                <a:solidFill>
                  <a:srgbClr val="FF0000"/>
                </a:solidFill>
              </a:rPr>
              <a:t> (style), </a:t>
            </a:r>
            <a:r>
              <a:rPr lang="en-US" dirty="0" err="1">
                <a:solidFill>
                  <a:srgbClr val="002060"/>
                </a:solidFill>
              </a:rPr>
              <a:t>xoay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hướng</a:t>
            </a:r>
            <a:r>
              <a:rPr lang="en-US" dirty="0">
                <a:solidFill>
                  <a:srgbClr val="002060"/>
                </a:solidFill>
              </a:rPr>
              <a:t>,…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TRANG: </a:t>
            </a:r>
            <a:fld id="{C9333D6C-065D-4EC2-AC02-C2C20CA5EF52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3168">
            <a:off x="2294490" y="3682225"/>
            <a:ext cx="1688123" cy="2148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5208">
            <a:off x="879677" y="3769279"/>
            <a:ext cx="1688123" cy="2148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80068211"/>
      </p:ext>
    </p:extLst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03386" y="389792"/>
            <a:ext cx="7221414" cy="647700"/>
          </a:xfrm>
        </p:spPr>
        <p:txBody>
          <a:bodyPr>
            <a:normAutofit fontScale="90000"/>
          </a:bodyPr>
          <a:lstStyle/>
          <a:p>
            <a:pPr indent="586169" algn="l"/>
            <a:r>
              <a:rPr lang="en-US" sz="5400">
                <a:solidFill>
                  <a:srgbClr val="0000CC"/>
                </a:solidFill>
              </a:rPr>
              <a:t>Tạo </a:t>
            </a:r>
            <a:r>
              <a:rPr lang="en-US" sz="5400" dirty="0" err="1">
                <a:solidFill>
                  <a:srgbClr val="0000CC"/>
                </a:solidFill>
              </a:rPr>
              <a:t>nền</a:t>
            </a:r>
            <a:r>
              <a:rPr lang="en-US" sz="5400" dirty="0">
                <a:solidFill>
                  <a:srgbClr val="0000CC"/>
                </a:solidFill>
              </a:rPr>
              <a:t> </a:t>
            </a:r>
            <a:r>
              <a:rPr lang="en-US" sz="5400" dirty="0" err="1">
                <a:solidFill>
                  <a:srgbClr val="0000CC"/>
                </a:solidFill>
              </a:rPr>
              <a:t>cho</a:t>
            </a:r>
            <a:r>
              <a:rPr lang="en-US" sz="5400" dirty="0">
                <a:solidFill>
                  <a:srgbClr val="0000CC"/>
                </a:solidFill>
              </a:rPr>
              <a:t> Slide</a:t>
            </a:r>
            <a:endParaRPr lang="en-US" sz="5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03385" y="1178169"/>
            <a:ext cx="7807569" cy="2347546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</a:pPr>
            <a:r>
              <a:rPr lang="en-US" dirty="0">
                <a:solidFill>
                  <a:srgbClr val="FF0000"/>
                </a:solidFill>
              </a:rPr>
              <a:t>Design</a:t>
            </a:r>
            <a:r>
              <a:rPr lang="en-US" dirty="0"/>
              <a:t> =&gt;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Background Styles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Format Background </a:t>
            </a:r>
            <a:r>
              <a:rPr lang="en-US" dirty="0"/>
              <a:t>(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43819" y="6172201"/>
            <a:ext cx="2133600" cy="337038"/>
          </a:xfrm>
        </p:spPr>
        <p:txBody>
          <a:bodyPr/>
          <a:lstStyle/>
          <a:p>
            <a:fld id="{C9333D6C-065D-4EC2-AC02-C2C20CA5EF52}" type="slidenum">
              <a:rPr lang="en-US" smtClean="0"/>
              <a:t>35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131170"/>
            <a:ext cx="2133600" cy="337038"/>
          </a:xfrm>
        </p:spPr>
        <p:txBody>
          <a:bodyPr/>
          <a:lstStyle/>
          <a:p>
            <a:fld id="{F33C9C19-BD75-4DAD-974E-E05114768B01}" type="datetime1">
              <a:rPr lang="en-US" smtClean="0"/>
              <a:t>5/31/2021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675" y="3546230"/>
            <a:ext cx="4800241" cy="1125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262" y="5023338"/>
            <a:ext cx="3267573" cy="50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own Arrow 9"/>
          <p:cNvSpPr/>
          <p:nvPr/>
        </p:nvSpPr>
        <p:spPr bwMode="auto">
          <a:xfrm>
            <a:off x="5048368" y="4601307"/>
            <a:ext cx="227017" cy="351692"/>
          </a:xfrm>
          <a:prstGeom prst="downArrow">
            <a:avLst/>
          </a:prstGeom>
          <a:gradFill>
            <a:gsLst>
              <a:gs pos="0">
                <a:srgbClr val="FF0000"/>
              </a:gs>
              <a:gs pos="50000">
                <a:srgbClr val="FF6600"/>
              </a:gs>
              <a:gs pos="100000">
                <a:schemeClr val="bg1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62"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516924" y="3686907"/>
            <a:ext cx="3126896" cy="77372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62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007788"/>
      </p:ext>
    </p:extLst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734" y="383940"/>
            <a:ext cx="6858000" cy="546945"/>
          </a:xfrm>
        </p:spPr>
        <p:txBody>
          <a:bodyPr>
            <a:normAutofit fontScale="90000"/>
          </a:bodyPr>
          <a:lstStyle/>
          <a:p>
            <a:r>
              <a:rPr lang="vi-VN" sz="3200"/>
              <a:t>Kỹ </a:t>
            </a:r>
            <a:r>
              <a:rPr lang="vi-VN" sz="3200" dirty="0"/>
              <a:t>thuật sử dụng siêu liên kết (hyperlink) 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90600" y="1163580"/>
            <a:ext cx="6818435" cy="2039815"/>
          </a:xfrm>
          <a:prstGeom prst="rect">
            <a:avLst/>
          </a:prstGeom>
        </p:spPr>
        <p:txBody>
          <a:bodyPr vert="horz" lIns="84406" tIns="42203" rIns="84406" bIns="42203" rtlCol="0">
            <a:normAutofit/>
          </a:bodyPr>
          <a:lstStyle>
            <a:lvl1pPr marL="457200" indent="-4572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800" b="1" kern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14400" indent="-4572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 sz="2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2585" dirty="0" err="1">
                <a:solidFill>
                  <a:srgbClr val="0000FF"/>
                </a:solidFill>
              </a:rPr>
              <a:t>Chọn</a:t>
            </a:r>
            <a:r>
              <a:rPr lang="en-US" altLang="en-US" sz="2585" dirty="0">
                <a:solidFill>
                  <a:srgbClr val="0000FF"/>
                </a:solidFill>
              </a:rPr>
              <a:t> </a:t>
            </a:r>
            <a:r>
              <a:rPr lang="en-US" altLang="en-US" sz="2585" dirty="0" err="1">
                <a:solidFill>
                  <a:srgbClr val="0000FF"/>
                </a:solidFill>
              </a:rPr>
              <a:t>đối</a:t>
            </a:r>
            <a:r>
              <a:rPr lang="en-US" altLang="en-US" sz="2585" dirty="0">
                <a:solidFill>
                  <a:srgbClr val="0000FF"/>
                </a:solidFill>
              </a:rPr>
              <a:t> </a:t>
            </a:r>
            <a:r>
              <a:rPr lang="en-US" altLang="en-US" sz="2585" dirty="0" err="1">
                <a:solidFill>
                  <a:srgbClr val="0000FF"/>
                </a:solidFill>
              </a:rPr>
              <a:t>tượng</a:t>
            </a:r>
            <a:r>
              <a:rPr lang="en-US" altLang="en-US" sz="2585" dirty="0">
                <a:solidFill>
                  <a:srgbClr val="0000FF"/>
                </a:solidFill>
              </a:rPr>
              <a:t> </a:t>
            </a:r>
            <a:r>
              <a:rPr lang="en-US" altLang="en-US" sz="2585" dirty="0" err="1">
                <a:solidFill>
                  <a:srgbClr val="0000FF"/>
                </a:solidFill>
              </a:rPr>
              <a:t>đặt</a:t>
            </a:r>
            <a:r>
              <a:rPr lang="en-US" altLang="en-US" sz="2585" dirty="0">
                <a:solidFill>
                  <a:srgbClr val="0000FF"/>
                </a:solidFill>
              </a:rPr>
              <a:t> </a:t>
            </a:r>
            <a:r>
              <a:rPr lang="en-US" altLang="en-US" sz="2585" dirty="0" err="1">
                <a:solidFill>
                  <a:srgbClr val="0000FF"/>
                </a:solidFill>
              </a:rPr>
              <a:t>liên</a:t>
            </a:r>
            <a:r>
              <a:rPr lang="en-US" altLang="en-US" sz="2585" dirty="0">
                <a:solidFill>
                  <a:srgbClr val="0000FF"/>
                </a:solidFill>
              </a:rPr>
              <a:t> </a:t>
            </a:r>
            <a:r>
              <a:rPr lang="en-US" altLang="en-US" sz="2585" dirty="0" err="1">
                <a:solidFill>
                  <a:srgbClr val="0000FF"/>
                </a:solidFill>
              </a:rPr>
              <a:t>kết</a:t>
            </a:r>
            <a:endParaRPr lang="en-US" altLang="en-US" sz="2585" dirty="0">
              <a:solidFill>
                <a:srgbClr val="0000FF"/>
              </a:solidFill>
            </a:endParaRPr>
          </a:p>
          <a:p>
            <a:pPr indent="0" algn="ctr">
              <a:buNone/>
              <a:defRPr/>
            </a:pPr>
            <a:r>
              <a:rPr lang="en-US" altLang="en-US" sz="2585" dirty="0">
                <a:solidFill>
                  <a:srgbClr val="0033CC"/>
                </a:solidFill>
              </a:rPr>
              <a:t>(Text, picture)</a:t>
            </a:r>
          </a:p>
          <a:p>
            <a:pPr algn="ctr">
              <a:buFontTx/>
              <a:buNone/>
              <a:defRPr/>
            </a:pPr>
            <a:endParaRPr lang="en-US" altLang="en-US" sz="2585" dirty="0"/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2585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Insert </a:t>
            </a:r>
            <a:r>
              <a:rPr lang="en-US" altLang="en-US" sz="2585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 Hyperlink</a:t>
            </a:r>
          </a:p>
          <a:p>
            <a:pPr>
              <a:buFontTx/>
              <a:buNone/>
              <a:defRPr/>
            </a:pPr>
            <a:endParaRPr lang="en-US" altLang="en-US" sz="2585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0308" y="2162908"/>
            <a:ext cx="492369" cy="351692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FFFF"/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1662"/>
          </a:p>
        </p:txBody>
      </p:sp>
      <p:pic>
        <p:nvPicPr>
          <p:cNvPr id="10" name="Picture 8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7" r="84106" b="41818"/>
          <a:stretch>
            <a:fillRect/>
          </a:stretch>
        </p:blipFill>
        <p:spPr bwMode="auto">
          <a:xfrm>
            <a:off x="2044211" y="3358662"/>
            <a:ext cx="1225062" cy="2039815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521319" y="3640016"/>
            <a:ext cx="2250831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662"/>
          </a:p>
        </p:txBody>
      </p:sp>
      <p:sp>
        <p:nvSpPr>
          <p:cNvPr id="12" name="Text Box 10">
            <a:hlinkClick r:id="rId5" action="ppaction://hlinkfile"/>
          </p:cNvPr>
          <p:cNvSpPr txBox="1">
            <a:spLocks noChangeArrowheads="1"/>
          </p:cNvSpPr>
          <p:nvPr/>
        </p:nvSpPr>
        <p:spPr bwMode="auto">
          <a:xfrm>
            <a:off x="3380642" y="4062047"/>
            <a:ext cx="4009292" cy="518475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50000">
                <a:srgbClr val="FFFFFF"/>
              </a:gs>
              <a:gs pos="100000">
                <a:srgbClr val="FFCC66"/>
              </a:gs>
            </a:gsLst>
            <a:lin ang="5400000" scaled="1"/>
          </a:gradFill>
          <a:ln w="9525" algn="ctr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69">
                <a:solidFill>
                  <a:srgbClr val="0000CC"/>
                </a:solidFill>
              </a:rPr>
              <a:t>File hoặc trang Web đã có</a:t>
            </a:r>
          </a:p>
        </p:txBody>
      </p:sp>
      <p:sp>
        <p:nvSpPr>
          <p:cNvPr id="13" name="Text Box 11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380642" y="4765431"/>
            <a:ext cx="4708281" cy="546945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50000">
                <a:srgbClr val="FFFFFF"/>
              </a:gs>
              <a:gs pos="100000">
                <a:srgbClr val="FFCC66"/>
              </a:gs>
            </a:gsLst>
            <a:lin ang="5400000" scaled="1"/>
          </a:gradFill>
          <a:ln w="9525" algn="ctr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69" dirty="0" err="1">
                <a:solidFill>
                  <a:srgbClr val="0000CC"/>
                </a:solidFill>
              </a:rPr>
              <a:t>Vị</a:t>
            </a:r>
            <a:r>
              <a:rPr lang="en-US" altLang="en-US" sz="2769" dirty="0">
                <a:solidFill>
                  <a:srgbClr val="0000CC"/>
                </a:solidFill>
              </a:rPr>
              <a:t> </a:t>
            </a:r>
            <a:r>
              <a:rPr lang="en-US" altLang="en-US" sz="2769" dirty="0" err="1">
                <a:solidFill>
                  <a:srgbClr val="0000CC"/>
                </a:solidFill>
              </a:rPr>
              <a:t>trí</a:t>
            </a:r>
            <a:r>
              <a:rPr lang="en-US" altLang="en-US" sz="2769" dirty="0">
                <a:solidFill>
                  <a:srgbClr val="0000CC"/>
                </a:solidFill>
              </a:rPr>
              <a:t> </a:t>
            </a:r>
            <a:r>
              <a:rPr lang="en-US" altLang="en-US" sz="2769" dirty="0" err="1">
                <a:solidFill>
                  <a:srgbClr val="0000CC"/>
                </a:solidFill>
              </a:rPr>
              <a:t>trong</a:t>
            </a:r>
            <a:r>
              <a:rPr lang="en-US" altLang="en-US" sz="2769" dirty="0">
                <a:solidFill>
                  <a:srgbClr val="0000CC"/>
                </a:solidFill>
              </a:rPr>
              <a:t> File </a:t>
            </a:r>
            <a:r>
              <a:rPr lang="en-US" altLang="en-US" sz="2769" dirty="0" err="1">
                <a:solidFill>
                  <a:srgbClr val="0000CC"/>
                </a:solidFill>
              </a:rPr>
              <a:t>hiện</a:t>
            </a:r>
            <a:r>
              <a:rPr lang="en-US" altLang="en-US" sz="2769" dirty="0">
                <a:solidFill>
                  <a:srgbClr val="0000CC"/>
                </a:solidFill>
              </a:rPr>
              <a:t> </a:t>
            </a:r>
            <a:r>
              <a:rPr lang="en-US" altLang="en-US" sz="2769" dirty="0" err="1">
                <a:solidFill>
                  <a:srgbClr val="0000CC"/>
                </a:solidFill>
              </a:rPr>
              <a:t>tại</a:t>
            </a:r>
            <a:r>
              <a:rPr lang="en-US" altLang="en-US" sz="2769" dirty="0">
                <a:solidFill>
                  <a:srgbClr val="0000CC"/>
                </a:solidFill>
              </a:rPr>
              <a:t> (</a:t>
            </a:r>
            <a:r>
              <a:rPr lang="en-US" sz="2954" b="1" dirty="0">
                <a:solidFill>
                  <a:srgbClr val="FF0000"/>
                </a:solidFill>
              </a:rPr>
              <a:t>Slide</a:t>
            </a:r>
            <a:r>
              <a:rPr lang="en-US" altLang="en-US" sz="2769" dirty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380642" y="3358662"/>
            <a:ext cx="2883877" cy="518475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50000">
                <a:srgbClr val="FFFFFF"/>
              </a:gs>
              <a:gs pos="100000">
                <a:srgbClr val="99FF99"/>
              </a:gs>
            </a:gsLst>
            <a:lin ang="5400000" scaled="1"/>
          </a:gradFill>
          <a:ln w="9525" algn="ctr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69">
                <a:solidFill>
                  <a:srgbClr val="0000FF"/>
                </a:solidFill>
              </a:rPr>
              <a:t>Chọn liên kết đến: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3099288" y="4343400"/>
            <a:ext cx="281354" cy="0"/>
          </a:xfrm>
          <a:prstGeom prst="line">
            <a:avLst/>
          </a:prstGeom>
          <a:noFill/>
          <a:ln w="38100" cmpd="dbl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62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3099288" y="5046785"/>
            <a:ext cx="281354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62"/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446" y="2453054"/>
            <a:ext cx="720969" cy="72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763864"/>
      </p:ext>
    </p:extLst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78170"/>
            <a:ext cx="5679831" cy="294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554" y="3006970"/>
            <a:ext cx="5679831" cy="294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6119446" y="1740877"/>
            <a:ext cx="2461846" cy="839665"/>
          </a:xfrm>
          <a:prstGeom prst="borderCallout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85" dirty="0" err="1">
                <a:solidFill>
                  <a:srgbClr val="0000CC"/>
                </a:solidFill>
              </a:rPr>
              <a:t>Chọn</a:t>
            </a:r>
            <a:r>
              <a:rPr lang="en-US" sz="2585" dirty="0">
                <a:solidFill>
                  <a:srgbClr val="0000CC"/>
                </a:solidFill>
              </a:rPr>
              <a:t> </a:t>
            </a:r>
            <a:r>
              <a:rPr lang="en-US" sz="2585" dirty="0">
                <a:solidFill>
                  <a:srgbClr val="FF0000"/>
                </a:solidFill>
              </a:rPr>
              <a:t>file</a:t>
            </a:r>
            <a:r>
              <a:rPr lang="en-US" sz="2585" dirty="0">
                <a:solidFill>
                  <a:srgbClr val="0000CC"/>
                </a:solidFill>
              </a:rPr>
              <a:t> </a:t>
            </a:r>
            <a:r>
              <a:rPr lang="en-US" sz="2585" dirty="0" err="1">
                <a:solidFill>
                  <a:srgbClr val="0000CC"/>
                </a:solidFill>
              </a:rPr>
              <a:t>muốn</a:t>
            </a:r>
            <a:r>
              <a:rPr lang="en-US" sz="2585" dirty="0">
                <a:solidFill>
                  <a:srgbClr val="0000CC"/>
                </a:solidFill>
              </a:rPr>
              <a:t> </a:t>
            </a:r>
            <a:r>
              <a:rPr lang="en-US" sz="2585" dirty="0" err="1">
                <a:solidFill>
                  <a:srgbClr val="0000CC"/>
                </a:solidFill>
              </a:rPr>
              <a:t>liên</a:t>
            </a:r>
            <a:r>
              <a:rPr lang="en-US" sz="2585" dirty="0">
                <a:solidFill>
                  <a:srgbClr val="0000CC"/>
                </a:solidFill>
              </a:rPr>
              <a:t> </a:t>
            </a:r>
            <a:r>
              <a:rPr lang="en-US" sz="2585" dirty="0" err="1">
                <a:solidFill>
                  <a:srgbClr val="0000CC"/>
                </a:solidFill>
              </a:rPr>
              <a:t>kết</a:t>
            </a:r>
            <a:r>
              <a:rPr lang="en-US" sz="2585" dirty="0">
                <a:solidFill>
                  <a:srgbClr val="0000CC"/>
                </a:solidFill>
              </a:rPr>
              <a:t> </a:t>
            </a:r>
            <a:r>
              <a:rPr lang="en-US" sz="2585" dirty="0" err="1">
                <a:solidFill>
                  <a:srgbClr val="0000CC"/>
                </a:solidFill>
              </a:rPr>
              <a:t>đến</a:t>
            </a:r>
            <a:endParaRPr lang="en-US" sz="2585" dirty="0">
              <a:solidFill>
                <a:srgbClr val="0000CC"/>
              </a:solidFill>
            </a:endParaRPr>
          </a:p>
        </p:txBody>
      </p:sp>
      <p:sp>
        <p:nvSpPr>
          <p:cNvPr id="23" name="Line Callout 1 22"/>
          <p:cNvSpPr/>
          <p:nvPr/>
        </p:nvSpPr>
        <p:spPr>
          <a:xfrm flipH="1">
            <a:off x="228600" y="4123593"/>
            <a:ext cx="2866292" cy="1172307"/>
          </a:xfrm>
          <a:prstGeom prst="borderCallout1">
            <a:avLst>
              <a:gd name="adj1" fmla="val 18750"/>
              <a:gd name="adj2" fmla="val -8333"/>
              <a:gd name="adj3" fmla="val 44088"/>
              <a:gd name="adj4" fmla="val -4956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85" dirty="0" err="1">
                <a:solidFill>
                  <a:srgbClr val="0000CC"/>
                </a:solidFill>
              </a:rPr>
              <a:t>Chọn</a:t>
            </a:r>
            <a:r>
              <a:rPr lang="en-US" sz="2585" dirty="0">
                <a:solidFill>
                  <a:srgbClr val="0000CC"/>
                </a:solidFill>
              </a:rPr>
              <a:t> </a:t>
            </a:r>
            <a:r>
              <a:rPr lang="en-US" sz="2585" dirty="0">
                <a:solidFill>
                  <a:srgbClr val="FF0000"/>
                </a:solidFill>
              </a:rPr>
              <a:t>Slide</a:t>
            </a:r>
            <a:r>
              <a:rPr lang="en-US" sz="2585" dirty="0">
                <a:solidFill>
                  <a:srgbClr val="0000CC"/>
                </a:solidFill>
              </a:rPr>
              <a:t> </a:t>
            </a:r>
            <a:r>
              <a:rPr lang="en-US" sz="2585" dirty="0" err="1">
                <a:solidFill>
                  <a:srgbClr val="0000CC"/>
                </a:solidFill>
              </a:rPr>
              <a:t>muốn</a:t>
            </a:r>
            <a:r>
              <a:rPr lang="en-US" sz="2585" dirty="0">
                <a:solidFill>
                  <a:srgbClr val="0000CC"/>
                </a:solidFill>
              </a:rPr>
              <a:t> </a:t>
            </a:r>
            <a:r>
              <a:rPr lang="en-US" sz="2585" dirty="0" err="1">
                <a:solidFill>
                  <a:srgbClr val="0000CC"/>
                </a:solidFill>
              </a:rPr>
              <a:t>liên</a:t>
            </a:r>
            <a:r>
              <a:rPr lang="en-US" sz="2585" dirty="0">
                <a:solidFill>
                  <a:srgbClr val="0000CC"/>
                </a:solidFill>
              </a:rPr>
              <a:t> </a:t>
            </a:r>
            <a:r>
              <a:rPr lang="en-US" sz="2585" dirty="0" err="1">
                <a:solidFill>
                  <a:srgbClr val="0000CC"/>
                </a:solidFill>
              </a:rPr>
              <a:t>kết</a:t>
            </a:r>
            <a:r>
              <a:rPr lang="en-US" sz="2585" dirty="0">
                <a:solidFill>
                  <a:srgbClr val="0000CC"/>
                </a:solidFill>
              </a:rPr>
              <a:t> </a:t>
            </a:r>
            <a:r>
              <a:rPr lang="en-US" sz="2585" dirty="0" err="1">
                <a:solidFill>
                  <a:srgbClr val="0000CC"/>
                </a:solidFill>
              </a:rPr>
              <a:t>đến</a:t>
            </a:r>
            <a:endParaRPr lang="en-US" sz="2585" dirty="0">
              <a:solidFill>
                <a:srgbClr val="0000CC"/>
              </a:solidFill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4892919" y="6090030"/>
            <a:ext cx="3899389" cy="43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16531" indent="-31653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2215" dirty="0" err="1"/>
              <a:t>Gỡ</a:t>
            </a:r>
            <a:r>
              <a:rPr lang="en-US" altLang="en-US" sz="2215" dirty="0"/>
              <a:t> </a:t>
            </a:r>
            <a:r>
              <a:rPr lang="en-US" altLang="en-US" sz="2215" dirty="0" err="1"/>
              <a:t>bỏ</a:t>
            </a:r>
            <a:r>
              <a:rPr lang="en-US" altLang="en-US" sz="2215" dirty="0"/>
              <a:t> </a:t>
            </a:r>
            <a:r>
              <a:rPr lang="en-US" altLang="en-US" sz="2215" dirty="0" err="1"/>
              <a:t>liên</a:t>
            </a:r>
            <a:r>
              <a:rPr lang="en-US" altLang="en-US" sz="2215" dirty="0"/>
              <a:t> </a:t>
            </a:r>
            <a:r>
              <a:rPr lang="en-US" altLang="en-US" sz="2215" dirty="0" err="1"/>
              <a:t>kết</a:t>
            </a:r>
            <a:r>
              <a:rPr lang="en-US" altLang="en-US" sz="2215" dirty="0"/>
              <a:t>: Remove Link</a:t>
            </a:r>
          </a:p>
        </p:txBody>
      </p:sp>
    </p:spTree>
    <p:extLst>
      <p:ext uri="{BB962C8B-B14F-4D97-AF65-F5344CB8AC3E}">
        <p14:creationId xmlns:p14="http://schemas.microsoft.com/office/powerpoint/2010/main" val="604090123"/>
      </p:ext>
    </p:extLst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374" y="286143"/>
            <a:ext cx="7710852" cy="658635"/>
          </a:xfrm>
        </p:spPr>
        <p:txBody>
          <a:bodyPr>
            <a:normAutofit fontScale="90000"/>
          </a:bodyPr>
          <a:lstStyle/>
          <a:p>
            <a:pPr indent="480658" algn="l"/>
            <a:r>
              <a:rPr lang="en-US"/>
              <a:t>Kỹ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246" y="2655277"/>
            <a:ext cx="4220308" cy="3587262"/>
          </a:xfrm>
        </p:spPr>
        <p:txBody>
          <a:bodyPr>
            <a:normAutofit/>
          </a:bodyPr>
          <a:lstStyle/>
          <a:p>
            <a:pPr>
              <a:spcBef>
                <a:spcPts val="277"/>
              </a:spcBef>
              <a:spcAft>
                <a:spcPts val="277"/>
              </a:spcAft>
              <a:buFont typeface="Wingdings" pitchFamily="2" charset="2"/>
              <a:buChar char="ü"/>
            </a:pPr>
            <a:r>
              <a:rPr lang="en-US" dirty="0">
                <a:solidFill>
                  <a:srgbClr val="00B050"/>
                </a:solidFill>
              </a:rPr>
              <a:t>Entrance</a:t>
            </a:r>
            <a:r>
              <a:rPr lang="en-US" dirty="0"/>
              <a:t>: </a:t>
            </a:r>
            <a:r>
              <a:rPr lang="en-US" dirty="0" err="1">
                <a:solidFill>
                  <a:srgbClr val="0000CC"/>
                </a:solidFill>
              </a:rPr>
              <a:t>xuất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hiện</a:t>
            </a:r>
            <a:endParaRPr lang="en-US" dirty="0">
              <a:solidFill>
                <a:srgbClr val="0000CC"/>
              </a:solidFill>
            </a:endParaRPr>
          </a:p>
          <a:p>
            <a:pPr>
              <a:spcBef>
                <a:spcPts val="277"/>
              </a:spcBef>
              <a:spcAft>
                <a:spcPts val="277"/>
              </a:spcAft>
              <a:buFont typeface="Wingdings" pitchFamily="2" charset="2"/>
              <a:buChar char="ü"/>
            </a:pPr>
            <a:r>
              <a:rPr lang="en-US" dirty="0">
                <a:solidFill>
                  <a:srgbClr val="FFC000"/>
                </a:solidFill>
              </a:rPr>
              <a:t>Emphasis</a:t>
            </a:r>
            <a:r>
              <a:rPr lang="en-US" dirty="0"/>
              <a:t>: </a:t>
            </a:r>
            <a:r>
              <a:rPr lang="en-US" dirty="0" err="1">
                <a:solidFill>
                  <a:srgbClr val="0000CC"/>
                </a:solidFill>
              </a:rPr>
              <a:t>nhấn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mạnh</a:t>
            </a:r>
            <a:endParaRPr lang="en-US" dirty="0">
              <a:solidFill>
                <a:srgbClr val="0000CC"/>
              </a:solidFill>
            </a:endParaRPr>
          </a:p>
          <a:p>
            <a:pPr>
              <a:spcBef>
                <a:spcPts val="277"/>
              </a:spcBef>
              <a:spcAft>
                <a:spcPts val="277"/>
              </a:spcAft>
              <a:buFont typeface="Wingdings" pitchFamily="2" charset="2"/>
              <a:buChar char="ü"/>
            </a:pPr>
            <a:r>
              <a:rPr lang="en-US" dirty="0">
                <a:solidFill>
                  <a:srgbClr val="C00000"/>
                </a:solidFill>
              </a:rPr>
              <a:t>Exit</a:t>
            </a:r>
            <a:r>
              <a:rPr lang="en-US" dirty="0"/>
              <a:t>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thoát</a:t>
            </a:r>
            <a:r>
              <a:rPr lang="en-US" dirty="0">
                <a:solidFill>
                  <a:srgbClr val="0000CC"/>
                </a:solidFill>
              </a:rPr>
              <a:t> (</a:t>
            </a:r>
            <a:r>
              <a:rPr lang="en-US" dirty="0" err="1">
                <a:solidFill>
                  <a:srgbClr val="0000CC"/>
                </a:solidFill>
              </a:rPr>
              <a:t>biến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mất</a:t>
            </a:r>
            <a:r>
              <a:rPr lang="en-US" dirty="0">
                <a:solidFill>
                  <a:srgbClr val="0000CC"/>
                </a:solidFill>
              </a:rPr>
              <a:t>)</a:t>
            </a:r>
          </a:p>
          <a:p>
            <a:pPr>
              <a:spcBef>
                <a:spcPts val="277"/>
              </a:spcBef>
              <a:spcAft>
                <a:spcPts val="277"/>
              </a:spcAft>
              <a:buFont typeface="Wingdings" pitchFamily="2" charset="2"/>
              <a:buChar char="ü"/>
            </a:pPr>
            <a:r>
              <a:rPr lang="en-US" dirty="0"/>
              <a:t>Motion Paths: </a:t>
            </a:r>
          </a:p>
          <a:p>
            <a:pPr algn="l">
              <a:spcBef>
                <a:spcPts val="277"/>
              </a:spcBef>
              <a:spcAft>
                <a:spcPts val="277"/>
              </a:spcAft>
            </a:pPr>
            <a:r>
              <a:rPr lang="en-US" dirty="0">
                <a:solidFill>
                  <a:srgbClr val="0000CC"/>
                </a:solidFill>
              </a:rPr>
              <a:t>     di </a:t>
            </a:r>
            <a:r>
              <a:rPr lang="en-US" dirty="0" err="1">
                <a:solidFill>
                  <a:srgbClr val="0000CC"/>
                </a:solidFill>
              </a:rPr>
              <a:t>chuyển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theo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đường</a:t>
            </a:r>
            <a:endParaRPr lang="en-US" dirty="0">
              <a:solidFill>
                <a:srgbClr val="0000CC"/>
              </a:solidFill>
            </a:endParaRPr>
          </a:p>
          <a:p>
            <a:pPr>
              <a:spcBef>
                <a:spcPts val="277"/>
              </a:spcBef>
              <a:spcAft>
                <a:spcPts val="277"/>
              </a:spcAft>
              <a:buFont typeface="Wingdings" pitchFamily="2" charset="2"/>
              <a:buChar char="ü"/>
            </a:pPr>
            <a:r>
              <a:rPr lang="en-US" dirty="0"/>
              <a:t>More... : </a:t>
            </a:r>
            <a:r>
              <a:rPr lang="en-US" dirty="0" err="1">
                <a:solidFill>
                  <a:srgbClr val="0000CC"/>
                </a:solidFill>
              </a:rPr>
              <a:t>tùy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chọn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nhiều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mẫu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hơn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TRANG: </a:t>
            </a:r>
            <a:fld id="{C9333D6C-065D-4EC2-AC02-C2C20CA5EF52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6"/>
          <a:stretch/>
        </p:blipFill>
        <p:spPr bwMode="auto">
          <a:xfrm>
            <a:off x="4633871" y="2492052"/>
            <a:ext cx="4189209" cy="401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2030" y="1037493"/>
            <a:ext cx="8401050" cy="1362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2041" indent="-422041">
              <a:spcAft>
                <a:spcPts val="554"/>
              </a:spcAft>
              <a:buFont typeface="Wingdings" pitchFamily="2" charset="2"/>
              <a:buChar char="v"/>
            </a:pPr>
            <a:r>
              <a:rPr lang="en-US" sz="2585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585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85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585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85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585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85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585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85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585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85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585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85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tượng</a:t>
            </a:r>
            <a:r>
              <a:rPr lang="en-US" sz="2585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85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585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Slide</a:t>
            </a:r>
          </a:p>
          <a:p>
            <a:pPr marL="422041" indent="-422041">
              <a:buFont typeface="Wingdings" pitchFamily="2" charset="2"/>
              <a:buChar char="§"/>
            </a:pPr>
            <a:r>
              <a:rPr lang="en-US" sz="2585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585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85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585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85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tượng</a:t>
            </a:r>
            <a:r>
              <a:rPr lang="en-US" sz="2585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=&gt; </a:t>
            </a:r>
            <a:r>
              <a:rPr lang="en-US" sz="2585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Animations</a:t>
            </a:r>
            <a:r>
              <a:rPr lang="en-US" sz="2585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22041" indent="-422041">
              <a:buFont typeface="Symbol"/>
              <a:buChar char="Þ"/>
            </a:pPr>
            <a:r>
              <a:rPr lang="en-US" sz="2585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585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85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585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85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585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85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585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85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585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85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585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51373594"/>
      </p:ext>
    </p:extLst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AutoShape 4"/>
          <p:cNvSpPr>
            <a:spLocks noGrp="1" noChangeArrowheads="1"/>
          </p:cNvSpPr>
          <p:nvPr>
            <p:ph type="title"/>
          </p:nvPr>
        </p:nvSpPr>
        <p:spPr>
          <a:xfrm>
            <a:off x="533400" y="2209800"/>
            <a:ext cx="8077200" cy="2667000"/>
          </a:xfrm>
          <a:prstGeom prst="horizontalScroll">
            <a:avLst>
              <a:gd name="adj" fmla="val 12500"/>
            </a:avLst>
          </a:prstGeom>
          <a:ln>
            <a:solidFill>
              <a:srgbClr val="00FF00"/>
            </a:solidFill>
            <a:round/>
            <a:headEnd/>
            <a:tailEnd/>
          </a:ln>
        </p:spPr>
        <p:txBody>
          <a:bodyPr anchor="t"/>
          <a:lstStyle/>
          <a:p>
            <a:pPr eaLnBrk="1" hangingPunct="1">
              <a:defRPr/>
            </a:pPr>
            <a:r>
              <a:rPr lang="en-US" b="1" i="1">
                <a:ln w="7620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3555" name="WordArt 7"/>
          <p:cNvSpPr>
            <a:spLocks noChangeArrowheads="1" noChangeShapeType="1" noTextEdit="1"/>
          </p:cNvSpPr>
          <p:nvPr/>
        </p:nvSpPr>
        <p:spPr bwMode="auto">
          <a:xfrm>
            <a:off x="1066800" y="2819400"/>
            <a:ext cx="704850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00FFFF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XIN CHÂN THÀNH CẢM ƠN!</a:t>
            </a:r>
            <a:endParaRPr lang="en-US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"/>
              <a:cs typeface="Arial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-30163"/>
            <a:ext cx="9144000" cy="6888163"/>
            <a:chOff x="0" y="0"/>
            <a:chExt cx="5760" cy="4339"/>
          </a:xfrm>
        </p:grpSpPr>
        <p:pic>
          <p:nvPicPr>
            <p:cNvPr id="23557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37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8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37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9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1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0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1" name="Picture 10" descr="012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2" name="Picture 11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32" y="0"/>
              <a:ext cx="528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3" name="Picture 12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4" name="Picture 13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5" descr="ANI_BOOK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09600"/>
            <a:ext cx="1181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2" descr="052516_0815_Thngtintuyn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1617"/>
            <a:ext cx="1152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255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MICROSOFT WORD - </a:t>
            </a:r>
            <a:r>
              <a:rPr lang="en-US" dirty="0"/>
              <a:t>30 </a:t>
            </a:r>
            <a:r>
              <a:rPr lang="en-US" dirty="0" err="1"/>
              <a:t>điểm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Định dạng trang in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/>
              <a:t>Nhập thô dữ liệu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/>
              <a:t>Chèn các đối tượng: tranh ảnh,Word Art, symbol, bảng….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/>
              <a:t>Thiết lậpTab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Định dạng văn bản theo yêu cầu của đề thi (Theo Thông tư 01 Số: 01/2011/TT-BNV)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14812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764704"/>
            <a:ext cx="6135539" cy="4392488"/>
          </a:xfrm>
          <a:prstGeom prst="rect">
            <a:avLst/>
          </a:prstGeom>
        </p:spPr>
      </p:pic>
      <p:sp>
        <p:nvSpPr>
          <p:cNvPr id="9" name="Line Callout 2 8"/>
          <p:cNvSpPr/>
          <p:nvPr/>
        </p:nvSpPr>
        <p:spPr>
          <a:xfrm>
            <a:off x="6516216" y="188640"/>
            <a:ext cx="1584176" cy="864096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Table hoặc tab</a:t>
            </a:r>
          </a:p>
        </p:txBody>
      </p:sp>
      <p:sp>
        <p:nvSpPr>
          <p:cNvPr id="10" name="Line Callout 2 9"/>
          <p:cNvSpPr/>
          <p:nvPr/>
        </p:nvSpPr>
        <p:spPr>
          <a:xfrm>
            <a:off x="6516216" y="1484784"/>
            <a:ext cx="2304256" cy="79208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0439"/>
              <a:gd name="adj6" fmla="val -573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Căn giữa và bôi đậm</a:t>
            </a:r>
          </a:p>
        </p:txBody>
      </p:sp>
      <p:sp>
        <p:nvSpPr>
          <p:cNvPr id="11" name="Line Callout 2 10"/>
          <p:cNvSpPr/>
          <p:nvPr/>
        </p:nvSpPr>
        <p:spPr>
          <a:xfrm>
            <a:off x="6516216" y="2492896"/>
            <a:ext cx="2304256" cy="79208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9054"/>
              <a:gd name="adj6" fmla="val -632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Căn giữa và bôi đậm</a:t>
            </a:r>
          </a:p>
        </p:txBody>
      </p:sp>
      <p:sp>
        <p:nvSpPr>
          <p:cNvPr id="12" name="Line Callout 2 11"/>
          <p:cNvSpPr/>
          <p:nvPr/>
        </p:nvSpPr>
        <p:spPr>
          <a:xfrm>
            <a:off x="6516216" y="5661248"/>
            <a:ext cx="1855060" cy="79208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8754"/>
              <a:gd name="adj6" fmla="val -606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Căn đều hai bên</a:t>
            </a:r>
          </a:p>
        </p:txBody>
      </p:sp>
      <p:sp>
        <p:nvSpPr>
          <p:cNvPr id="13" name="Line Callout 2 12"/>
          <p:cNvSpPr/>
          <p:nvPr/>
        </p:nvSpPr>
        <p:spPr>
          <a:xfrm>
            <a:off x="6524600" y="4437112"/>
            <a:ext cx="2295872" cy="79208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8078"/>
              <a:gd name="adj6" fmla="val -1913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Numbering và đậm</a:t>
            </a:r>
          </a:p>
        </p:txBody>
      </p:sp>
      <p:sp>
        <p:nvSpPr>
          <p:cNvPr id="14" name="Line Callout 2 13"/>
          <p:cNvSpPr/>
          <p:nvPr/>
        </p:nvSpPr>
        <p:spPr>
          <a:xfrm>
            <a:off x="6516216" y="3429000"/>
            <a:ext cx="1855060" cy="79208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1519"/>
              <a:gd name="adj6" fmla="val -819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Tab và đậm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97468"/>
            <a:ext cx="1154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7746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Định dạng trang in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Page Layout  -&gt; Nhóm Page Setup</a:t>
            </a:r>
            <a:endParaRPr lang="vi-VN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362200"/>
            <a:ext cx="5184577" cy="1824632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998241" y="4597941"/>
            <a:ext cx="2592288" cy="685800"/>
          </a:xfrm>
          <a:prstGeom prst="wedgeRoundRectCallout">
            <a:avLst>
              <a:gd name="adj1" fmla="val 65775"/>
              <a:gd name="adj2" fmla="val -21386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Lề trang</a:t>
            </a:r>
          </a:p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Trái, phải, trên, dưới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572493" y="4594448"/>
            <a:ext cx="1626548" cy="685800"/>
          </a:xfrm>
          <a:prstGeom prst="wedgeRoundRectCallout">
            <a:avLst>
              <a:gd name="adj1" fmla="val -120910"/>
              <a:gd name="adj2" fmla="val -28586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Hướng in (ngang/dọc)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124221" y="5492824"/>
            <a:ext cx="2202612" cy="685800"/>
          </a:xfrm>
          <a:prstGeom prst="wedgeRoundRectCallout">
            <a:avLst>
              <a:gd name="adj1" fmla="val -11157"/>
              <a:gd name="adj2" fmla="val -35253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Khổ giấy</a:t>
            </a:r>
          </a:p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(A3,A4,A5…)</a:t>
            </a:r>
          </a:p>
        </p:txBody>
      </p:sp>
    </p:spTree>
    <p:extLst>
      <p:ext uri="{BB962C8B-B14F-4D97-AF65-F5344CB8AC3E}">
        <p14:creationId xmlns:p14="http://schemas.microsoft.com/office/powerpoint/2010/main" val="16280555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610600" cy="574516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Nháy đúp chuột trái vào thanh thước dọc</a:t>
            </a:r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567" y="1077785"/>
            <a:ext cx="3960440" cy="4846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005" y="3501008"/>
            <a:ext cx="6623649" cy="14996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940152" y="6207695"/>
            <a:ext cx="2531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Cửa sổ Page Setup</a:t>
            </a:r>
            <a:endParaRPr lang="vi-VN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583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153400" cy="5566123"/>
          </a:xfrm>
        </p:spPr>
        <p:txBody>
          <a:bodyPr/>
          <a:lstStyle/>
          <a:p>
            <a:pPr marL="0" indent="115888">
              <a:buNone/>
            </a:pPr>
            <a:r>
              <a:rPr lang="en-US" sz="2800" b="1"/>
              <a:t>Định </a:t>
            </a:r>
            <a:r>
              <a:rPr lang="en-US" sz="2800" b="1" dirty="0" err="1"/>
              <a:t>dạng</a:t>
            </a:r>
            <a:r>
              <a:rPr lang="en-US" sz="2800" b="1" dirty="0"/>
              <a:t> Font </a:t>
            </a:r>
            <a:r>
              <a:rPr lang="en-US" sz="2800" b="1" dirty="0" err="1"/>
              <a:t>bằng</a:t>
            </a:r>
            <a:r>
              <a:rPr lang="en-US" sz="2800" b="1" dirty="0"/>
              <a:t> </a:t>
            </a:r>
            <a:r>
              <a:rPr lang="en-US" sz="2800" b="1" dirty="0" err="1"/>
              <a:t>thanh</a:t>
            </a:r>
            <a:r>
              <a:rPr lang="en-US" sz="2800" b="1" dirty="0"/>
              <a:t> </a:t>
            </a:r>
            <a:r>
              <a:rPr lang="en-US" sz="2800" b="1" dirty="0" err="1"/>
              <a:t>công</a:t>
            </a:r>
            <a:r>
              <a:rPr lang="en-US" sz="2800" b="1" dirty="0"/>
              <a:t> </a:t>
            </a:r>
            <a:r>
              <a:rPr lang="en-US" sz="2800" b="1" dirty="0" err="1"/>
              <a:t>cụ</a:t>
            </a:r>
            <a:endParaRPr lang="en-US" sz="28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957" y="2133600"/>
            <a:ext cx="442473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2800" y="5124228"/>
            <a:ext cx="130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Tab Font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437444" y="2556387"/>
            <a:ext cx="1524000" cy="661304"/>
          </a:xfrm>
          <a:prstGeom prst="wedgeRoundRectCallout">
            <a:avLst>
              <a:gd name="adj1" fmla="val 94898"/>
              <a:gd name="adj2" fmla="val -52980"/>
              <a:gd name="adj3" fmla="val 16667"/>
            </a:avLst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Font chữ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452192" y="3558045"/>
            <a:ext cx="1524000" cy="661304"/>
          </a:xfrm>
          <a:prstGeom prst="wedgeRoundRectCallout">
            <a:avLst>
              <a:gd name="adj1" fmla="val 93930"/>
              <a:gd name="adj2" fmla="val -126577"/>
              <a:gd name="adj3" fmla="val 16667"/>
            </a:avLst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Tạo chữ đậm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2204792" y="3362813"/>
            <a:ext cx="1676400" cy="661304"/>
          </a:xfrm>
          <a:prstGeom prst="wedgeRoundRectCallout">
            <a:avLst>
              <a:gd name="adj1" fmla="val 12640"/>
              <a:gd name="adj2" fmla="val -99815"/>
              <a:gd name="adj3" fmla="val 16667"/>
            </a:avLst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Tạo chữ nghiêng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3119192" y="1295400"/>
            <a:ext cx="1524000" cy="661304"/>
          </a:xfrm>
          <a:prstGeom prst="wedgeRoundRectCallout">
            <a:avLst>
              <a:gd name="adj1" fmla="val 31027"/>
              <a:gd name="adj2" fmla="val 112055"/>
              <a:gd name="adj3" fmla="val 16667"/>
            </a:avLst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Size chữ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911357" y="1270000"/>
            <a:ext cx="1524000" cy="661304"/>
          </a:xfrm>
          <a:prstGeom prst="wedgeRoundRectCallout">
            <a:avLst>
              <a:gd name="adj1" fmla="val -69618"/>
              <a:gd name="adj2" fmla="val 196802"/>
              <a:gd name="adj3" fmla="val 16667"/>
            </a:avLst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Tạo chữ chỉ số dưới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5216157" y="3651678"/>
            <a:ext cx="1524000" cy="661304"/>
          </a:xfrm>
          <a:prstGeom prst="wedgeRoundRectCallout">
            <a:avLst>
              <a:gd name="adj1" fmla="val -69618"/>
              <a:gd name="adj2" fmla="val -142188"/>
              <a:gd name="adj3" fmla="val 16667"/>
            </a:avLst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Tạo chữ chỉ số trên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6917360" y="3321026"/>
            <a:ext cx="1524000" cy="661304"/>
          </a:xfrm>
          <a:prstGeom prst="wedgeRoundRectCallout">
            <a:avLst>
              <a:gd name="adj1" fmla="val -116070"/>
              <a:gd name="adj2" fmla="val -88663"/>
              <a:gd name="adj3" fmla="val 16667"/>
            </a:avLst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Tô nền bóng chữ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7273557" y="2230832"/>
            <a:ext cx="1524000" cy="661304"/>
          </a:xfrm>
          <a:prstGeom prst="wedgeRoundRectCallout">
            <a:avLst>
              <a:gd name="adj1" fmla="val -92844"/>
              <a:gd name="adj2" fmla="val 62990"/>
              <a:gd name="adj3" fmla="val 16667"/>
            </a:avLst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Tô màu chữ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2966792" y="4095836"/>
            <a:ext cx="1676400" cy="661304"/>
          </a:xfrm>
          <a:prstGeom prst="wedgeRoundRectCallout">
            <a:avLst>
              <a:gd name="adj1" fmla="val 17919"/>
              <a:gd name="adj2" fmla="val -195713"/>
              <a:gd name="adj3" fmla="val 16667"/>
            </a:avLst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Tạo gạch ngang chữ</a:t>
            </a:r>
          </a:p>
        </p:txBody>
      </p:sp>
    </p:spTree>
    <p:extLst>
      <p:ext uri="{BB962C8B-B14F-4D97-AF65-F5344CB8AC3E}">
        <p14:creationId xmlns:p14="http://schemas.microsoft.com/office/powerpoint/2010/main" val="40538982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8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/>
              <a:t>Hộp thoại Paragraph</a:t>
            </a:r>
          </a:p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29833"/>
            <a:ext cx="4479068" cy="549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52972" y="1771476"/>
            <a:ext cx="3048000" cy="1828800"/>
          </a:xfrm>
          <a:prstGeom prst="wedgeRoundRectCallout">
            <a:avLst>
              <a:gd name="adj1" fmla="val 113619"/>
              <a:gd name="adj2" fmla="val -35029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73138" indent="-973138"/>
            <a:r>
              <a:rPr lang="en-US">
                <a:latin typeface="Times New Roman" pitchFamily="18" charset="0"/>
                <a:cs typeface="Times New Roman" pitchFamily="18" charset="0"/>
              </a:rPr>
              <a:t>Aligment: Dùng để căn chỉnh lề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Left: Canh lề trái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Right: Canh lề phải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Center: Canh lề giữa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Justified: Canh đều 2 bên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55576" y="4402232"/>
            <a:ext cx="2723322" cy="785191"/>
          </a:xfrm>
          <a:prstGeom prst="wedgeRoundRectCallout">
            <a:avLst>
              <a:gd name="adj1" fmla="val 106922"/>
              <a:gd name="adj2" fmla="val -263029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Indentation: Dùng để thay đổi vị trí canh lề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631635" y="5006009"/>
            <a:ext cx="2723322" cy="785191"/>
          </a:xfrm>
          <a:prstGeom prst="wedgeRoundRectCallout">
            <a:avLst>
              <a:gd name="adj1" fmla="val 3153"/>
              <a:gd name="adj2" fmla="val -132711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Điều chỉnh khoảng cách các đoạn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086516" y="3403848"/>
            <a:ext cx="2517932" cy="457200"/>
          </a:xfrm>
          <a:prstGeom prst="wedgeRoundRectCallout">
            <a:avLst>
              <a:gd name="adj1" fmla="val 8772"/>
              <a:gd name="adj2" fmla="val 138332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Khoảng cách các dòng</a:t>
            </a:r>
          </a:p>
        </p:txBody>
      </p:sp>
    </p:spTree>
    <p:extLst>
      <p:ext uri="{BB962C8B-B14F-4D97-AF65-F5344CB8AC3E}">
        <p14:creationId xmlns:p14="http://schemas.microsoft.com/office/powerpoint/2010/main" val="8298289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94&quot;/&gt;&lt;/object&gt;&lt;object type=&quot;3&quot; unique_id=&quot;10004&quot;&gt;&lt;property id=&quot;20148&quot; value=&quot;5&quot;/&gt;&lt;property id=&quot;20300&quot; value=&quot;Slide 2 - &amp;quot;CHƯƠNG 4:&amp;quot;&quot;/&gt;&lt;property id=&quot;20307&quot; value=&quot;295&quot;/&gt;&lt;/object&gt;&lt;object type=&quot;3&quot; unique_id=&quot;10006&quot;&gt;&lt;property id=&quot;20148&quot; value=&quot;5&quot;/&gt;&lt;property id=&quot;20300&quot; value=&quot;Slide 4&quot;/&gt;&lt;property id=&quot;20307&quot; value=&quot;297&quot;/&gt;&lt;/object&gt;&lt;object type=&quot;3&quot; unique_id=&quot;10025&quot;&gt;&lt;property id=&quot;20148&quot; value=&quot;5&quot;/&gt;&lt;property id=&quot;20300&quot; value=&quot;Slide 58&quot;/&gt;&lt;property id=&quot;20307&quot; value=&quot;313&quot;/&gt;&lt;/object&gt;&lt;object type=&quot;3&quot; unique_id=&quot;10026&quot;&gt;&lt;property id=&quot;20148&quot; value=&quot;5&quot;/&gt;&lt;property id=&quot;20300&quot; value=&quot;Slide 59 - &amp;quot; &amp;quot;&quot;/&gt;&lt;property id=&quot;20307&quot; value=&quot;314&quot;/&gt;&lt;/object&gt;&lt;object type=&quot;3&quot; unique_id=&quot;10735&quot;&gt;&lt;property id=&quot;20148&quot; value=&quot;5&quot;/&gt;&lt;property id=&quot;20300&quot; value=&quot;Slide 3&quot;/&gt;&lt;property id=&quot;20307&quot; value=&quot;331&quot;/&gt;&lt;/object&gt;&lt;object type=&quot;3&quot; unique_id=&quot;10801&quot;&gt;&lt;property id=&quot;20148&quot; value=&quot;5&quot;/&gt;&lt;property id=&quot;20300&quot; value=&quot;Slide 5&quot;/&gt;&lt;property id=&quot;20307&quot; value=&quot;332&quot;/&gt;&lt;/object&gt;&lt;object type=&quot;3&quot; unique_id=&quot;10802&quot;&gt;&lt;property id=&quot;20148&quot; value=&quot;5&quot;/&gt;&lt;property id=&quot;20300&quot; value=&quot;Slide 6&quot;/&gt;&lt;property id=&quot;20307&quot; value=&quot;333&quot;/&gt;&lt;/object&gt;&lt;object type=&quot;3&quot; unique_id=&quot;11017&quot;&gt;&lt;property id=&quot;20148&quot; value=&quot;5&quot;/&gt;&lt;property id=&quot;20300&quot; value=&quot;Slide 7&quot;/&gt;&lt;property id=&quot;20307&quot; value=&quot;345&quot;/&gt;&lt;/object&gt;&lt;object type=&quot;3&quot; unique_id=&quot;11018&quot;&gt;&lt;property id=&quot;20148&quot; value=&quot;5&quot;/&gt;&lt;property id=&quot;20300&quot; value=&quot;Slide 8&quot;/&gt;&lt;property id=&quot;20307&quot; value=&quot;346&quot;/&gt;&lt;/object&gt;&lt;object type=&quot;3&quot; unique_id=&quot;11019&quot;&gt;&lt;property id=&quot;20148&quot; value=&quot;5&quot;/&gt;&lt;property id=&quot;20300&quot; value=&quot;Slide 9&quot;/&gt;&lt;property id=&quot;20307&quot; value=&quot;347&quot;/&gt;&lt;/object&gt;&lt;object type=&quot;3&quot; unique_id=&quot;11020&quot;&gt;&lt;property id=&quot;20148&quot; value=&quot;5&quot;/&gt;&lt;property id=&quot;20300&quot; value=&quot;Slide 10&quot;/&gt;&lt;property id=&quot;20307&quot; value=&quot;348&quot;/&gt;&lt;/object&gt;&lt;object type=&quot;3&quot; unique_id=&quot;11021&quot;&gt;&lt;property id=&quot;20148&quot; value=&quot;5&quot;/&gt;&lt;property id=&quot;20300&quot; value=&quot;Slide 11&quot;/&gt;&lt;property id=&quot;20307&quot; value=&quot;349&quot;/&gt;&lt;/object&gt;&lt;object type=&quot;3&quot; unique_id=&quot;11022&quot;&gt;&lt;property id=&quot;20148&quot; value=&quot;5&quot;/&gt;&lt;property id=&quot;20300&quot; value=&quot;Slide 12&quot;/&gt;&lt;property id=&quot;20307&quot; value=&quot;338&quot;/&gt;&lt;/object&gt;&lt;object type=&quot;3&quot; unique_id=&quot;11023&quot;&gt;&lt;property id=&quot;20148&quot; value=&quot;5&quot;/&gt;&lt;property id=&quot;20300&quot; value=&quot;Slide 13&quot;/&gt;&lt;property id=&quot;20307&quot; value=&quot;339&quot;/&gt;&lt;/object&gt;&lt;object type=&quot;3&quot; unique_id=&quot;11024&quot;&gt;&lt;property id=&quot;20148&quot; value=&quot;5&quot;/&gt;&lt;property id=&quot;20300&quot; value=&quot;Slide 14&quot;/&gt;&lt;property id=&quot;20307&quot; value=&quot;340&quot;/&gt;&lt;/object&gt;&lt;object type=&quot;3&quot; unique_id=&quot;11025&quot;&gt;&lt;property id=&quot;20148&quot; value=&quot;5&quot;/&gt;&lt;property id=&quot;20300&quot; value=&quot;Slide 15&quot;/&gt;&lt;property id=&quot;20307&quot; value=&quot;341&quot;/&gt;&lt;/object&gt;&lt;object type=&quot;3&quot; unique_id=&quot;11026&quot;&gt;&lt;property id=&quot;20148&quot; value=&quot;5&quot;/&gt;&lt;property id=&quot;20300&quot; value=&quot;Slide 16&quot;/&gt;&lt;property id=&quot;20307&quot; value=&quot;342&quot;/&gt;&lt;/object&gt;&lt;object type=&quot;3&quot; unique_id=&quot;11027&quot;&gt;&lt;property id=&quot;20148&quot; value=&quot;5&quot;/&gt;&lt;property id=&quot;20300&quot; value=&quot;Slide 17&quot;/&gt;&lt;property id=&quot;20307&quot; value=&quot;343&quot;/&gt;&lt;/object&gt;&lt;object type=&quot;3&quot; unique_id=&quot;11028&quot;&gt;&lt;property id=&quot;20148&quot; value=&quot;5&quot;/&gt;&lt;property id=&quot;20300&quot; value=&quot;Slide 18&quot;/&gt;&lt;property id=&quot;20307&quot; value=&quot;344&quot;/&gt;&lt;/object&gt;&lt;object type=&quot;3&quot; unique_id=&quot;11523&quot;&gt;&lt;property id=&quot;20148&quot; value=&quot;5&quot;/&gt;&lt;property id=&quot;20300&quot; value=&quot;Slide 19&quot;/&gt;&lt;property id=&quot;20307&quot; value=&quot;350&quot;/&gt;&lt;/object&gt;&lt;object type=&quot;3&quot; unique_id=&quot;11524&quot;&gt;&lt;property id=&quot;20148&quot; value=&quot;5&quot;/&gt;&lt;property id=&quot;20300&quot; value=&quot;Slide 20&quot;/&gt;&lt;property id=&quot;20307&quot; value=&quot;351&quot;/&gt;&lt;/object&gt;&lt;object type=&quot;3&quot; unique_id=&quot;11525&quot;&gt;&lt;property id=&quot;20148&quot; value=&quot;5&quot;/&gt;&lt;property id=&quot;20300&quot; value=&quot;Slide 21&quot;/&gt;&lt;property id=&quot;20307&quot; value=&quot;352&quot;/&gt;&lt;/object&gt;&lt;object type=&quot;3&quot; unique_id=&quot;11526&quot;&gt;&lt;property id=&quot;20148&quot; value=&quot;5&quot;/&gt;&lt;property id=&quot;20300&quot; value=&quot;Slide 22&quot;/&gt;&lt;property id=&quot;20307&quot; value=&quot;353&quot;/&gt;&lt;/object&gt;&lt;object type=&quot;3&quot; unique_id=&quot;11527&quot;&gt;&lt;property id=&quot;20148&quot; value=&quot;5&quot;/&gt;&lt;property id=&quot;20300&quot; value=&quot;Slide 23&quot;/&gt;&lt;property id=&quot;20307&quot; value=&quot;354&quot;/&gt;&lt;/object&gt;&lt;object type=&quot;3&quot; unique_id=&quot;11528&quot;&gt;&lt;property id=&quot;20148&quot; value=&quot;5&quot;/&gt;&lt;property id=&quot;20300&quot; value=&quot;Slide 24&quot;/&gt;&lt;property id=&quot;20307&quot; value=&quot;355&quot;/&gt;&lt;/object&gt;&lt;object type=&quot;3&quot; unique_id=&quot;11529&quot;&gt;&lt;property id=&quot;20148&quot; value=&quot;5&quot;/&gt;&lt;property id=&quot;20300&quot; value=&quot;Slide 25&quot;/&gt;&lt;property id=&quot;20307&quot; value=&quot;356&quot;/&gt;&lt;/object&gt;&lt;object type=&quot;3&quot; unique_id=&quot;11530&quot;&gt;&lt;property id=&quot;20148&quot; value=&quot;5&quot;/&gt;&lt;property id=&quot;20300&quot; value=&quot;Slide 26&quot;/&gt;&lt;property id=&quot;20307&quot; value=&quot;357&quot;/&gt;&lt;/object&gt;&lt;object type=&quot;3&quot; unique_id=&quot;11531&quot;&gt;&lt;property id=&quot;20148&quot; value=&quot;5&quot;/&gt;&lt;property id=&quot;20300&quot; value=&quot;Slide 27&quot;/&gt;&lt;property id=&quot;20307&quot; value=&quot;358&quot;/&gt;&lt;/object&gt;&lt;object type=&quot;3&quot; unique_id=&quot;11532&quot;&gt;&lt;property id=&quot;20148&quot; value=&quot;5&quot;/&gt;&lt;property id=&quot;20300&quot; value=&quot;Slide 28&quot;/&gt;&lt;property id=&quot;20307&quot; value=&quot;359&quot;/&gt;&lt;/object&gt;&lt;object type=&quot;3&quot; unique_id=&quot;11533&quot;&gt;&lt;property id=&quot;20148&quot; value=&quot;5&quot;/&gt;&lt;property id=&quot;20300&quot; value=&quot;Slide 29&quot;/&gt;&lt;property id=&quot;20307&quot; value=&quot;360&quot;/&gt;&lt;/object&gt;&lt;object type=&quot;3&quot; unique_id=&quot;11934&quot;&gt;&lt;property id=&quot;20148&quot; value=&quot;5&quot;/&gt;&lt;property id=&quot;20300&quot; value=&quot;Slide 30&quot;/&gt;&lt;property id=&quot;20307&quot; value=&quot;361&quot;/&gt;&lt;/object&gt;&lt;object type=&quot;3&quot; unique_id=&quot;11935&quot;&gt;&lt;property id=&quot;20148&quot; value=&quot;5&quot;/&gt;&lt;property id=&quot;20300&quot; value=&quot;Slide 31&quot;/&gt;&lt;property id=&quot;20307&quot; value=&quot;362&quot;/&gt;&lt;/object&gt;&lt;object type=&quot;3&quot; unique_id=&quot;11936&quot;&gt;&lt;property id=&quot;20148&quot; value=&quot;5&quot;/&gt;&lt;property id=&quot;20300&quot; value=&quot;Slide 32&quot;/&gt;&lt;property id=&quot;20307&quot; value=&quot;363&quot;/&gt;&lt;/object&gt;&lt;object type=&quot;3&quot; unique_id=&quot;11937&quot;&gt;&lt;property id=&quot;20148&quot; value=&quot;5&quot;/&gt;&lt;property id=&quot;20300&quot; value=&quot;Slide 33&quot;/&gt;&lt;property id=&quot;20307&quot; value=&quot;364&quot;/&gt;&lt;/object&gt;&lt;object type=&quot;3&quot; unique_id=&quot;12297&quot;&gt;&lt;property id=&quot;20148&quot; value=&quot;5&quot;/&gt;&lt;property id=&quot;20300&quot; value=&quot;Slide 34&quot;/&gt;&lt;property id=&quot;20307&quot; value=&quot;365&quot;/&gt;&lt;/object&gt;&lt;object type=&quot;3&quot; unique_id=&quot;12298&quot;&gt;&lt;property id=&quot;20148&quot; value=&quot;5&quot;/&gt;&lt;property id=&quot;20300&quot; value=&quot;Slide 35&quot;/&gt;&lt;property id=&quot;20307&quot; value=&quot;366&quot;/&gt;&lt;/object&gt;&lt;object type=&quot;3&quot; unique_id=&quot;12299&quot;&gt;&lt;property id=&quot;20148&quot; value=&quot;5&quot;/&gt;&lt;property id=&quot;20300&quot; value=&quot;Slide 36&quot;/&gt;&lt;property id=&quot;20307&quot; value=&quot;367&quot;/&gt;&lt;/object&gt;&lt;object type=&quot;3&quot; unique_id=&quot;12300&quot;&gt;&lt;property id=&quot;20148&quot; value=&quot;5&quot;/&gt;&lt;property id=&quot;20300&quot; value=&quot;Slide 37&quot;/&gt;&lt;property id=&quot;20307&quot; value=&quot;368&quot;/&gt;&lt;/object&gt;&lt;object type=&quot;3&quot; unique_id=&quot;14155&quot;&gt;&lt;property id=&quot;20148&quot; value=&quot;5&quot;/&gt;&lt;property id=&quot;20300&quot; value=&quot;Slide 38&quot;/&gt;&lt;property id=&quot;20307&quot; value=&quot;371&quot;/&gt;&lt;/object&gt;&lt;object type=&quot;3&quot; unique_id=&quot;14156&quot;&gt;&lt;property id=&quot;20148&quot; value=&quot;5&quot;/&gt;&lt;property id=&quot;20300&quot; value=&quot;Slide 39&quot;/&gt;&lt;property id=&quot;20307&quot; value=&quot;372&quot;/&gt;&lt;/object&gt;&lt;object type=&quot;3&quot; unique_id=&quot;14157&quot;&gt;&lt;property id=&quot;20148&quot; value=&quot;5&quot;/&gt;&lt;property id=&quot;20300&quot; value=&quot;Slide 40&quot;/&gt;&lt;property id=&quot;20307&quot; value=&quot;373&quot;/&gt;&lt;/object&gt;&lt;object type=&quot;3&quot; unique_id=&quot;14158&quot;&gt;&lt;property id=&quot;20148&quot; value=&quot;5&quot;/&gt;&lt;property id=&quot;20300&quot; value=&quot;Slide 41&quot;/&gt;&lt;property id=&quot;20307&quot; value=&quot;374&quot;/&gt;&lt;/object&gt;&lt;object type=&quot;3&quot; unique_id=&quot;14159&quot;&gt;&lt;property id=&quot;20148&quot; value=&quot;5&quot;/&gt;&lt;property id=&quot;20300&quot; value=&quot;Slide 42&quot;/&gt;&lt;property id=&quot;20307&quot; value=&quot;375&quot;/&gt;&lt;/object&gt;&lt;object type=&quot;3&quot; unique_id=&quot;14160&quot;&gt;&lt;property id=&quot;20148&quot; value=&quot;5&quot;/&gt;&lt;property id=&quot;20300&quot; value=&quot;Slide 43&quot;/&gt;&lt;property id=&quot;20307&quot; value=&quot;376&quot;/&gt;&lt;/object&gt;&lt;object type=&quot;3&quot; unique_id=&quot;14161&quot;&gt;&lt;property id=&quot;20148&quot; value=&quot;5&quot;/&gt;&lt;property id=&quot;20300&quot; value=&quot;Slide 44&quot;/&gt;&lt;property id=&quot;20307&quot; value=&quot;377&quot;/&gt;&lt;/object&gt;&lt;object type=&quot;3&quot; unique_id=&quot;14162&quot;&gt;&lt;property id=&quot;20148&quot; value=&quot;5&quot;/&gt;&lt;property id=&quot;20300&quot; value=&quot;Slide 45&quot;/&gt;&lt;property id=&quot;20307&quot; value=&quot;378&quot;/&gt;&lt;/object&gt;&lt;object type=&quot;3&quot; unique_id=&quot;14163&quot;&gt;&lt;property id=&quot;20148&quot; value=&quot;5&quot;/&gt;&lt;property id=&quot;20300&quot; value=&quot;Slide 46&quot;/&gt;&lt;property id=&quot;20307&quot; value=&quot;379&quot;/&gt;&lt;/object&gt;&lt;object type=&quot;3&quot; unique_id=&quot;14164&quot;&gt;&lt;property id=&quot;20148&quot; value=&quot;5&quot;/&gt;&lt;property id=&quot;20300&quot; value=&quot;Slide 47&quot;/&gt;&lt;property id=&quot;20307&quot; value=&quot;380&quot;/&gt;&lt;/object&gt;&lt;object type=&quot;3&quot; unique_id=&quot;14165&quot;&gt;&lt;property id=&quot;20148&quot; value=&quot;5&quot;/&gt;&lt;property id=&quot;20300&quot; value=&quot;Slide 48&quot;/&gt;&lt;property id=&quot;20307&quot; value=&quot;381&quot;/&gt;&lt;/object&gt;&lt;object type=&quot;3&quot; unique_id=&quot;14166&quot;&gt;&lt;property id=&quot;20148&quot; value=&quot;5&quot;/&gt;&lt;property id=&quot;20300&quot; value=&quot;Slide 49&quot;/&gt;&lt;property id=&quot;20307&quot; value=&quot;382&quot;/&gt;&lt;/object&gt;&lt;object type=&quot;3&quot; unique_id=&quot;14167&quot;&gt;&lt;property id=&quot;20148&quot; value=&quot;5&quot;/&gt;&lt;property id=&quot;20300&quot; value=&quot;Slide 50&quot;/&gt;&lt;property id=&quot;20307&quot; value=&quot;383&quot;/&gt;&lt;/object&gt;&lt;object type=&quot;3&quot; unique_id=&quot;14168&quot;&gt;&lt;property id=&quot;20148&quot; value=&quot;5&quot;/&gt;&lt;property id=&quot;20300&quot; value=&quot;Slide 51&quot;/&gt;&lt;property id=&quot;20307&quot; value=&quot;384&quot;/&gt;&lt;/object&gt;&lt;object type=&quot;3&quot; unique_id=&quot;14169&quot;&gt;&lt;property id=&quot;20148&quot; value=&quot;5&quot;/&gt;&lt;property id=&quot;20300&quot; value=&quot;Slide 55&quot;/&gt;&lt;property id=&quot;20307&quot; value=&quot;385&quot;/&gt;&lt;/object&gt;&lt;object type=&quot;3&quot; unique_id=&quot;14170&quot;&gt;&lt;property id=&quot;20148&quot; value=&quot;5&quot;/&gt;&lt;property id=&quot;20300&quot; value=&quot;Slide 56&quot;/&gt;&lt;property id=&quot;20307&quot; value=&quot;386&quot;/&gt;&lt;/object&gt;&lt;object type=&quot;3&quot; unique_id=&quot;14171&quot;&gt;&lt;property id=&quot;20148&quot; value=&quot;5&quot;/&gt;&lt;property id=&quot;20300&quot; value=&quot;Slide 57&quot;/&gt;&lt;property id=&quot;20307&quot; value=&quot;387&quot;/&gt;&lt;/object&gt;&lt;object type=&quot;3&quot; unique_id=&quot;14521&quot;&gt;&lt;property id=&quot;20148&quot; value=&quot;5&quot;/&gt;&lt;property id=&quot;20300&quot; value=&quot;Slide 52&quot;/&gt;&lt;property id=&quot;20307&quot; value=&quot;388&quot;/&gt;&lt;/object&gt;&lt;object type=&quot;3&quot; unique_id=&quot;14522&quot;&gt;&lt;property id=&quot;20148&quot; value=&quot;5&quot;/&gt;&lt;property id=&quot;20300&quot; value=&quot;Slide 53&quot;/&gt;&lt;property id=&quot;20307&quot; value=&quot;389&quot;/&gt;&lt;/object&gt;&lt;object type=&quot;3&quot; unique_id=&quot;14523&quot;&gt;&lt;property id=&quot;20148&quot; value=&quot;5&quot;/&gt;&lt;property id=&quot;20300&quot; value=&quot;Slide 54&quot;/&gt;&lt;property id=&quot;20307&quot; value=&quot;390&quot;/&gt;&lt;/object&gt;&lt;/object&gt;&lt;object type=&quot;8&quot; unique_id=&quot;1005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1577</TotalTime>
  <Words>1825</Words>
  <Application>Microsoft Office PowerPoint</Application>
  <PresentationFormat>On-screen Show (4:3)</PresentationFormat>
  <Paragraphs>409</Paragraphs>
  <Slides>39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Default Design</vt:lpstr>
      <vt:lpstr>PowerPoint Presentation</vt:lpstr>
      <vt:lpstr>PowerPoint Presentation</vt:lpstr>
      <vt:lpstr>TẠO THƯ MỤC- 10 điểm</vt:lpstr>
      <vt:lpstr>MICROSOFT WORD - 30 điểm</vt:lpstr>
      <vt:lpstr>PowerPoint Presentation</vt:lpstr>
      <vt:lpstr>Định dạng trang in</vt:lpstr>
      <vt:lpstr>PowerPoint Presentation</vt:lpstr>
      <vt:lpstr>PowerPoint Presentation</vt:lpstr>
      <vt:lpstr>PowerPoint Presentation</vt:lpstr>
      <vt:lpstr>Thiết lập Tab</vt:lpstr>
      <vt:lpstr>Thiết lập Tab</vt:lpstr>
      <vt:lpstr>Chèn ký tự, biểu tượng đặc biệt (Symbol)</vt:lpstr>
      <vt:lpstr>PowerPoint Presentation</vt:lpstr>
      <vt:lpstr>MICROSOFT EXCEL - 30 điểm</vt:lpstr>
      <vt:lpstr>MICROSOFT EXCEL - 30 điểm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MICROSOFT POWER POINT - 30 điểm</vt:lpstr>
      <vt:lpstr>Tạo một bài trình chiếu đơn giản</vt:lpstr>
      <vt:lpstr>Tạo nội dung cho Slide</vt:lpstr>
      <vt:lpstr>Tạo nội dung cho Slide</vt:lpstr>
      <vt:lpstr>Tạo nền cho Slide</vt:lpstr>
      <vt:lpstr>Kỹ thuật sử dụng siêu liên kết (hyperlink) </vt:lpstr>
      <vt:lpstr>PowerPoint Presentation</vt:lpstr>
      <vt:lpstr>Kỹ thuật tạo hiệu ứng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Quyet</dc:creator>
  <cp:lastModifiedBy>Windows User</cp:lastModifiedBy>
  <cp:revision>332</cp:revision>
  <dcterms:created xsi:type="dcterms:W3CDTF">2006-08-16T00:00:00Z</dcterms:created>
  <dcterms:modified xsi:type="dcterms:W3CDTF">2021-05-31T09:47:11Z</dcterms:modified>
</cp:coreProperties>
</file>